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345" r:id="rId2"/>
    <p:sldId id="346" r:id="rId3"/>
    <p:sldId id="347" r:id="rId4"/>
    <p:sldId id="349" r:id="rId5"/>
    <p:sldId id="350" r:id="rId6"/>
    <p:sldId id="353" r:id="rId7"/>
    <p:sldId id="348" r:id="rId8"/>
    <p:sldId id="351" r:id="rId9"/>
    <p:sldId id="352" r:id="rId1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A3F8D0-522F-4013-B731-DB77B6981B11}" v="1446" dt="2023-03-17T16:09:49.477"/>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77113" autoAdjust="0"/>
  </p:normalViewPr>
  <p:slideViewPr>
    <p:cSldViewPr snapToGrid="0">
      <p:cViewPr varScale="1">
        <p:scale>
          <a:sx n="58" d="100"/>
          <a:sy n="58" d="100"/>
        </p:scale>
        <p:origin x="140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rnhard hof" userId="163e338752b87872" providerId="LiveId" clId="{5AA3F8D0-522F-4013-B731-DB77B6981B11}"/>
    <pc:docChg chg="custSel addSld delSld modSld sldOrd">
      <pc:chgData name="bernhard hof" userId="163e338752b87872" providerId="LiveId" clId="{5AA3F8D0-522F-4013-B731-DB77B6981B11}" dt="2023-03-17T16:09:49.477" v="9258"/>
      <pc:docMkLst>
        <pc:docMk/>
      </pc:docMkLst>
      <pc:sldChg chg="modSp mod">
        <pc:chgData name="bernhard hof" userId="163e338752b87872" providerId="LiveId" clId="{5AA3F8D0-522F-4013-B731-DB77B6981B11}" dt="2023-03-15T16:44:45.828" v="53" actId="20577"/>
        <pc:sldMkLst>
          <pc:docMk/>
          <pc:sldMk cId="3629891451" sldId="345"/>
        </pc:sldMkLst>
        <pc:spChg chg="mod">
          <ac:chgData name="bernhard hof" userId="163e338752b87872" providerId="LiveId" clId="{5AA3F8D0-522F-4013-B731-DB77B6981B11}" dt="2023-03-15T16:44:45.828" v="53" actId="20577"/>
          <ac:spMkLst>
            <pc:docMk/>
            <pc:sldMk cId="3629891451" sldId="345"/>
            <ac:spMk id="2" creationId="{31CE0E7A-9838-4DF8-BB77-10E4FD4C9595}"/>
          </ac:spMkLst>
        </pc:spChg>
      </pc:sldChg>
      <pc:sldChg chg="addSp delSp modSp mod modAnim modNotesTx">
        <pc:chgData name="bernhard hof" userId="163e338752b87872" providerId="LiveId" clId="{5AA3F8D0-522F-4013-B731-DB77B6981B11}" dt="2023-03-16T07:49:38.340" v="413" actId="20577"/>
        <pc:sldMkLst>
          <pc:docMk/>
          <pc:sldMk cId="1952796193" sldId="346"/>
        </pc:sldMkLst>
        <pc:spChg chg="mod">
          <ac:chgData name="bernhard hof" userId="163e338752b87872" providerId="LiveId" clId="{5AA3F8D0-522F-4013-B731-DB77B6981B11}" dt="2023-03-15T16:53:45.401" v="97" actId="20577"/>
          <ac:spMkLst>
            <pc:docMk/>
            <pc:sldMk cId="1952796193" sldId="346"/>
            <ac:spMk id="2" creationId="{31CE0E7A-9838-4DF8-BB77-10E4FD4C9595}"/>
          </ac:spMkLst>
        </pc:spChg>
        <pc:spChg chg="add mod">
          <ac:chgData name="bernhard hof" userId="163e338752b87872" providerId="LiveId" clId="{5AA3F8D0-522F-4013-B731-DB77B6981B11}" dt="2023-03-15T16:45:53.402" v="59" actId="688"/>
          <ac:spMkLst>
            <pc:docMk/>
            <pc:sldMk cId="1952796193" sldId="346"/>
            <ac:spMk id="4" creationId="{3264A036-2E8F-E1FE-CE8C-EE1994047B97}"/>
          </ac:spMkLst>
        </pc:spChg>
        <pc:spChg chg="add mod">
          <ac:chgData name="bernhard hof" userId="163e338752b87872" providerId="LiveId" clId="{5AA3F8D0-522F-4013-B731-DB77B6981B11}" dt="2023-03-15T16:53:30.135" v="81" actId="20577"/>
          <ac:spMkLst>
            <pc:docMk/>
            <pc:sldMk cId="1952796193" sldId="346"/>
            <ac:spMk id="5" creationId="{126FB3E2-B1E0-F51D-C10F-94C985FCC226}"/>
          </ac:spMkLst>
        </pc:spChg>
        <pc:spChg chg="mod">
          <ac:chgData name="bernhard hof" userId="163e338752b87872" providerId="LiveId" clId="{5AA3F8D0-522F-4013-B731-DB77B6981B11}" dt="2023-03-15T16:51:25.020" v="64" actId="1076"/>
          <ac:spMkLst>
            <pc:docMk/>
            <pc:sldMk cId="1952796193" sldId="346"/>
            <ac:spMk id="9" creationId="{00000000-0000-0000-0000-000000000000}"/>
          </ac:spMkLst>
        </pc:spChg>
        <pc:spChg chg="del">
          <ac:chgData name="bernhard hof" userId="163e338752b87872" providerId="LiveId" clId="{5AA3F8D0-522F-4013-B731-DB77B6981B11}" dt="2023-03-15T16:45:44.408" v="58" actId="21"/>
          <ac:spMkLst>
            <pc:docMk/>
            <pc:sldMk cId="1952796193" sldId="346"/>
            <ac:spMk id="12" creationId="{12E62C36-2F60-4571-BE17-3C6AFE21D3E6}"/>
          </ac:spMkLst>
        </pc:spChg>
        <pc:picChg chg="add mod">
          <ac:chgData name="bernhard hof" userId="163e338752b87872" providerId="LiveId" clId="{5AA3F8D0-522F-4013-B731-DB77B6981B11}" dt="2023-03-16T07:47:17.840" v="331" actId="1076"/>
          <ac:picMkLst>
            <pc:docMk/>
            <pc:sldMk cId="1952796193" sldId="346"/>
            <ac:picMk id="6" creationId="{A19F5D0B-C418-4354-32D0-7BB36B2D7AD8}"/>
          </ac:picMkLst>
        </pc:picChg>
      </pc:sldChg>
      <pc:sldChg chg="addSp delSp modSp add mod modAnim modNotesTx">
        <pc:chgData name="bernhard hof" userId="163e338752b87872" providerId="LiveId" clId="{5AA3F8D0-522F-4013-B731-DB77B6981B11}" dt="2023-03-16T09:01:51.717" v="2997" actId="6549"/>
        <pc:sldMkLst>
          <pc:docMk/>
          <pc:sldMk cId="84887618" sldId="347"/>
        </pc:sldMkLst>
        <pc:spChg chg="mod">
          <ac:chgData name="bernhard hof" userId="163e338752b87872" providerId="LiveId" clId="{5AA3F8D0-522F-4013-B731-DB77B6981B11}" dt="2023-03-16T09:01:51.717" v="2997" actId="6549"/>
          <ac:spMkLst>
            <pc:docMk/>
            <pc:sldMk cId="84887618" sldId="347"/>
            <ac:spMk id="2" creationId="{31CE0E7A-9838-4DF8-BB77-10E4FD4C9595}"/>
          </ac:spMkLst>
        </pc:spChg>
        <pc:spChg chg="mod">
          <ac:chgData name="bernhard hof" userId="163e338752b87872" providerId="LiveId" clId="{5AA3F8D0-522F-4013-B731-DB77B6981B11}" dt="2023-03-16T07:51:19.529" v="428" actId="1076"/>
          <ac:spMkLst>
            <pc:docMk/>
            <pc:sldMk cId="84887618" sldId="347"/>
            <ac:spMk id="4" creationId="{3264A036-2E8F-E1FE-CE8C-EE1994047B97}"/>
          </ac:spMkLst>
        </pc:spChg>
        <pc:spChg chg="add del mod">
          <ac:chgData name="bernhard hof" userId="163e338752b87872" providerId="LiveId" clId="{5AA3F8D0-522F-4013-B731-DB77B6981B11}" dt="2023-03-16T07:51:46.538" v="430"/>
          <ac:spMkLst>
            <pc:docMk/>
            <pc:sldMk cId="84887618" sldId="347"/>
            <ac:spMk id="5" creationId="{8F3C7686-3A35-3DFC-64BB-B7C4D51801A0}"/>
          </ac:spMkLst>
        </pc:spChg>
        <pc:spChg chg="add mod">
          <ac:chgData name="bernhard hof" userId="163e338752b87872" providerId="LiveId" clId="{5AA3F8D0-522F-4013-B731-DB77B6981B11}" dt="2023-03-16T08:34:58.821" v="2579" actId="255"/>
          <ac:spMkLst>
            <pc:docMk/>
            <pc:sldMk cId="84887618" sldId="347"/>
            <ac:spMk id="6" creationId="{24CB30C0-F6EC-583A-0382-63A420B91B47}"/>
          </ac:spMkLst>
        </pc:spChg>
      </pc:sldChg>
      <pc:sldChg chg="del">
        <pc:chgData name="bernhard hof" userId="163e338752b87872" providerId="LiveId" clId="{5AA3F8D0-522F-4013-B731-DB77B6981B11}" dt="2023-03-15T16:46:49.309" v="61" actId="2696"/>
        <pc:sldMkLst>
          <pc:docMk/>
          <pc:sldMk cId="2130148779" sldId="347"/>
        </pc:sldMkLst>
      </pc:sldChg>
      <pc:sldChg chg="del">
        <pc:chgData name="bernhard hof" userId="163e338752b87872" providerId="LiveId" clId="{5AA3F8D0-522F-4013-B731-DB77B6981B11}" dt="2023-03-15T16:46:49.309" v="61" actId="2696"/>
        <pc:sldMkLst>
          <pc:docMk/>
          <pc:sldMk cId="3042138142" sldId="348"/>
        </pc:sldMkLst>
      </pc:sldChg>
      <pc:sldChg chg="addSp modSp add mod modAnim modNotesTx">
        <pc:chgData name="bernhard hof" userId="163e338752b87872" providerId="LiveId" clId="{5AA3F8D0-522F-4013-B731-DB77B6981B11}" dt="2023-03-17T16:08:32.709" v="9245"/>
        <pc:sldMkLst>
          <pc:docMk/>
          <pc:sldMk cId="4009026461" sldId="348"/>
        </pc:sldMkLst>
        <pc:spChg chg="mod">
          <ac:chgData name="bernhard hof" userId="163e338752b87872" providerId="LiveId" clId="{5AA3F8D0-522F-4013-B731-DB77B6981B11}" dt="2023-03-16T15:37:05.531" v="4605" actId="20577"/>
          <ac:spMkLst>
            <pc:docMk/>
            <pc:sldMk cId="4009026461" sldId="348"/>
            <ac:spMk id="2" creationId="{31CE0E7A-9838-4DF8-BB77-10E4FD4C9595}"/>
          </ac:spMkLst>
        </pc:spChg>
        <pc:spChg chg="add mod">
          <ac:chgData name="bernhard hof" userId="163e338752b87872" providerId="LiveId" clId="{5AA3F8D0-522F-4013-B731-DB77B6981B11}" dt="2023-03-17T07:07:27.937" v="7347" actId="6549"/>
          <ac:spMkLst>
            <pc:docMk/>
            <pc:sldMk cId="4009026461" sldId="348"/>
            <ac:spMk id="5" creationId="{AEBD4E9F-857F-C9A3-55A7-0808EFA159DD}"/>
          </ac:spMkLst>
        </pc:spChg>
      </pc:sldChg>
      <pc:sldChg chg="modSp add mod modAnim modNotesTx">
        <pc:chgData name="bernhard hof" userId="163e338752b87872" providerId="LiveId" clId="{5AA3F8D0-522F-4013-B731-DB77B6981B11}" dt="2023-03-17T15:59:35.168" v="9204" actId="20577"/>
        <pc:sldMkLst>
          <pc:docMk/>
          <pc:sldMk cId="2550120196" sldId="349"/>
        </pc:sldMkLst>
        <pc:spChg chg="mod">
          <ac:chgData name="bernhard hof" userId="163e338752b87872" providerId="LiveId" clId="{5AA3F8D0-522F-4013-B731-DB77B6981B11}" dt="2023-03-17T15:59:35.168" v="9204" actId="20577"/>
          <ac:spMkLst>
            <pc:docMk/>
            <pc:sldMk cId="2550120196" sldId="349"/>
            <ac:spMk id="2" creationId="{31CE0E7A-9838-4DF8-BB77-10E4FD4C9595}"/>
          </ac:spMkLst>
        </pc:spChg>
        <pc:spChg chg="mod">
          <ac:chgData name="bernhard hof" userId="163e338752b87872" providerId="LiveId" clId="{5AA3F8D0-522F-4013-B731-DB77B6981B11}" dt="2023-03-16T09:14:24.937" v="3071" actId="6549"/>
          <ac:spMkLst>
            <pc:docMk/>
            <pc:sldMk cId="2550120196" sldId="349"/>
            <ac:spMk id="6" creationId="{24CB30C0-F6EC-583A-0382-63A420B91B47}"/>
          </ac:spMkLst>
        </pc:spChg>
      </pc:sldChg>
      <pc:sldChg chg="del">
        <pc:chgData name="bernhard hof" userId="163e338752b87872" providerId="LiveId" clId="{5AA3F8D0-522F-4013-B731-DB77B6981B11}" dt="2023-03-15T16:46:49.309" v="61" actId="2696"/>
        <pc:sldMkLst>
          <pc:docMk/>
          <pc:sldMk cId="3003893167" sldId="349"/>
        </pc:sldMkLst>
      </pc:sldChg>
      <pc:sldChg chg="addSp delSp modSp add mod modAnim modNotesTx">
        <pc:chgData name="bernhard hof" userId="163e338752b87872" providerId="LiveId" clId="{5AA3F8D0-522F-4013-B731-DB77B6981B11}" dt="2023-03-16T10:12:57.962" v="4361"/>
        <pc:sldMkLst>
          <pc:docMk/>
          <pc:sldMk cId="617925094" sldId="350"/>
        </pc:sldMkLst>
        <pc:spChg chg="mod">
          <ac:chgData name="bernhard hof" userId="163e338752b87872" providerId="LiveId" clId="{5AA3F8D0-522F-4013-B731-DB77B6981B11}" dt="2023-03-16T09:45:06.629" v="4263" actId="6549"/>
          <ac:spMkLst>
            <pc:docMk/>
            <pc:sldMk cId="617925094" sldId="350"/>
            <ac:spMk id="2" creationId="{31CE0E7A-9838-4DF8-BB77-10E4FD4C9595}"/>
          </ac:spMkLst>
        </pc:spChg>
        <pc:spChg chg="del mod">
          <ac:chgData name="bernhard hof" userId="163e338752b87872" providerId="LiveId" clId="{5AA3F8D0-522F-4013-B731-DB77B6981B11}" dt="2023-03-16T10:04:40.812" v="4334" actId="21"/>
          <ac:spMkLst>
            <pc:docMk/>
            <pc:sldMk cId="617925094" sldId="350"/>
            <ac:spMk id="4" creationId="{3264A036-2E8F-E1FE-CE8C-EE1994047B97}"/>
          </ac:spMkLst>
        </pc:spChg>
        <pc:spChg chg="del mod">
          <ac:chgData name="bernhard hof" userId="163e338752b87872" providerId="LiveId" clId="{5AA3F8D0-522F-4013-B731-DB77B6981B11}" dt="2023-03-16T10:04:58.450" v="4337" actId="478"/>
          <ac:spMkLst>
            <pc:docMk/>
            <pc:sldMk cId="617925094" sldId="350"/>
            <ac:spMk id="6" creationId="{24CB30C0-F6EC-583A-0382-63A420B91B47}"/>
          </ac:spMkLst>
        </pc:spChg>
        <pc:spChg chg="add del">
          <ac:chgData name="bernhard hof" userId="163e338752b87872" providerId="LiveId" clId="{5AA3F8D0-522F-4013-B731-DB77B6981B11}" dt="2023-03-16T10:12:57.962" v="4361"/>
          <ac:spMkLst>
            <pc:docMk/>
            <pc:sldMk cId="617925094" sldId="350"/>
            <ac:spMk id="10" creationId="{AF1608A7-0625-1B89-0803-3B7BA602E5E7}"/>
          </ac:spMkLst>
        </pc:spChg>
        <pc:spChg chg="add mod">
          <ac:chgData name="bernhard hof" userId="163e338752b87872" providerId="LiveId" clId="{5AA3F8D0-522F-4013-B731-DB77B6981B11}" dt="2023-03-16T10:12:36.612" v="4359" actId="14100"/>
          <ac:spMkLst>
            <pc:docMk/>
            <pc:sldMk cId="617925094" sldId="350"/>
            <ac:spMk id="11" creationId="{FAEFA748-8DCF-1A2E-2778-A6CF1EAF77E7}"/>
          </ac:spMkLst>
        </pc:spChg>
        <pc:graphicFrameChg chg="add del mod modGraphic">
          <ac:chgData name="bernhard hof" userId="163e338752b87872" providerId="LiveId" clId="{5AA3F8D0-522F-4013-B731-DB77B6981B11}" dt="2023-03-16T10:09:50.493" v="4343" actId="478"/>
          <ac:graphicFrameMkLst>
            <pc:docMk/>
            <pc:sldMk cId="617925094" sldId="350"/>
            <ac:graphicFrameMk id="5" creationId="{D131BCCC-2545-EF4A-CD03-3BE21208D459}"/>
          </ac:graphicFrameMkLst>
        </pc:graphicFrameChg>
        <pc:graphicFrameChg chg="add mod modGraphic">
          <ac:chgData name="bernhard hof" userId="163e338752b87872" providerId="LiveId" clId="{5AA3F8D0-522F-4013-B731-DB77B6981B11}" dt="2023-03-16T10:12:07.715" v="4349" actId="767"/>
          <ac:graphicFrameMkLst>
            <pc:docMk/>
            <pc:sldMk cId="617925094" sldId="350"/>
            <ac:graphicFrameMk id="7" creationId="{C0CDFCFF-22C8-A1A4-E956-571709BC77BE}"/>
          </ac:graphicFrameMkLst>
        </pc:graphicFrameChg>
        <pc:picChg chg="del">
          <ac:chgData name="bernhard hof" userId="163e338752b87872" providerId="LiveId" clId="{5AA3F8D0-522F-4013-B731-DB77B6981B11}" dt="2023-03-16T10:04:43.664" v="4335" actId="21"/>
          <ac:picMkLst>
            <pc:docMk/>
            <pc:sldMk cId="617925094" sldId="350"/>
            <ac:picMk id="3" creationId="{00000000-0000-0000-0000-000000000000}"/>
          </ac:picMkLst>
        </pc:picChg>
        <pc:picChg chg="del">
          <ac:chgData name="bernhard hof" userId="163e338752b87872" providerId="LiveId" clId="{5AA3F8D0-522F-4013-B731-DB77B6981B11}" dt="2023-03-16T10:04:21.958" v="4331" actId="478"/>
          <ac:picMkLst>
            <pc:docMk/>
            <pc:sldMk cId="617925094" sldId="350"/>
            <ac:picMk id="8" creationId="{96200A48-1C60-4572-BF64-5358DE5A40CA}"/>
          </ac:picMkLst>
        </pc:picChg>
      </pc:sldChg>
      <pc:sldChg chg="modSp add mod modAnim modNotesTx">
        <pc:chgData name="bernhard hof" userId="163e338752b87872" providerId="LiveId" clId="{5AA3F8D0-522F-4013-B731-DB77B6981B11}" dt="2023-03-17T16:09:49.477" v="9258"/>
        <pc:sldMkLst>
          <pc:docMk/>
          <pc:sldMk cId="828659222" sldId="351"/>
        </pc:sldMkLst>
        <pc:spChg chg="mod">
          <ac:chgData name="bernhard hof" userId="163e338752b87872" providerId="LiveId" clId="{5AA3F8D0-522F-4013-B731-DB77B6981B11}" dt="2023-03-17T16:09:07.388" v="9255" actId="20577"/>
          <ac:spMkLst>
            <pc:docMk/>
            <pc:sldMk cId="828659222" sldId="351"/>
            <ac:spMk id="5" creationId="{AEBD4E9F-857F-C9A3-55A7-0808EFA159DD}"/>
          </ac:spMkLst>
        </pc:spChg>
      </pc:sldChg>
      <pc:sldChg chg="delSp new mod">
        <pc:chgData name="bernhard hof" userId="163e338752b87872" providerId="LiveId" clId="{5AA3F8D0-522F-4013-B731-DB77B6981B11}" dt="2023-03-16T16:54:51.592" v="7291" actId="478"/>
        <pc:sldMkLst>
          <pc:docMk/>
          <pc:sldMk cId="323763847" sldId="352"/>
        </pc:sldMkLst>
        <pc:spChg chg="del">
          <ac:chgData name="bernhard hof" userId="163e338752b87872" providerId="LiveId" clId="{5AA3F8D0-522F-4013-B731-DB77B6981B11}" dt="2023-03-16T16:54:49.811" v="7290" actId="478"/>
          <ac:spMkLst>
            <pc:docMk/>
            <pc:sldMk cId="323763847" sldId="352"/>
            <ac:spMk id="2" creationId="{1C941FD6-58D6-D82F-8DB1-6EE42DBBC426}"/>
          </ac:spMkLst>
        </pc:spChg>
        <pc:spChg chg="del">
          <ac:chgData name="bernhard hof" userId="163e338752b87872" providerId="LiveId" clId="{5AA3F8D0-522F-4013-B731-DB77B6981B11}" dt="2023-03-16T16:54:51.592" v="7291" actId="478"/>
          <ac:spMkLst>
            <pc:docMk/>
            <pc:sldMk cId="323763847" sldId="352"/>
            <ac:spMk id="3" creationId="{3328B87B-1E90-8141-7128-2DC84D679460}"/>
          </ac:spMkLst>
        </pc:spChg>
      </pc:sldChg>
      <pc:sldChg chg="modSp add mod ord modAnim">
        <pc:chgData name="bernhard hof" userId="163e338752b87872" providerId="LiveId" clId="{5AA3F8D0-522F-4013-B731-DB77B6981B11}" dt="2023-03-17T08:53:23.484" v="9126" actId="6549"/>
        <pc:sldMkLst>
          <pc:docMk/>
          <pc:sldMk cId="4268469599" sldId="353"/>
        </pc:sldMkLst>
        <pc:spChg chg="mod">
          <ac:chgData name="bernhard hof" userId="163e338752b87872" providerId="LiveId" clId="{5AA3F8D0-522F-4013-B731-DB77B6981B11}" dt="2023-03-17T08:53:23.484" v="9126" actId="6549"/>
          <ac:spMkLst>
            <pc:docMk/>
            <pc:sldMk cId="4268469599" sldId="353"/>
            <ac:spMk id="2" creationId="{31CE0E7A-9838-4DF8-BB77-10E4FD4C9595}"/>
          </ac:spMkLst>
        </pc:spChg>
        <pc:spChg chg="mod">
          <ac:chgData name="bernhard hof" userId="163e338752b87872" providerId="LiveId" clId="{5AA3F8D0-522F-4013-B731-DB77B6981B11}" dt="2023-03-17T08:39:08.975" v="8669" actId="14100"/>
          <ac:spMkLst>
            <pc:docMk/>
            <pc:sldMk cId="4268469599" sldId="353"/>
            <ac:spMk id="6" creationId="{24CB30C0-F6EC-583A-0382-63A420B91B4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C57363-0869-45E9-B073-0DF4F39F5D34}" type="datetimeFigureOut">
              <a:rPr lang="de-DE" smtClean="0"/>
              <a:t>17.03.2023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9551C9-1E2C-4F5F-9F32-D2CF256F418A}" type="slidenum">
              <a:rPr lang="de-DE" smtClean="0"/>
              <a:t>‹Nr.›</a:t>
            </a:fld>
            <a:endParaRPr lang="de-DE"/>
          </a:p>
        </p:txBody>
      </p:sp>
    </p:spTree>
    <p:extLst>
      <p:ext uri="{BB962C8B-B14F-4D97-AF65-F5344CB8AC3E}">
        <p14:creationId xmlns:p14="http://schemas.microsoft.com/office/powerpoint/2010/main" val="3534254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„von </a:t>
            </a:r>
            <a:r>
              <a:rPr lang="de-DE" dirty="0" err="1"/>
              <a:t>Treuberg</a:t>
            </a:r>
            <a:r>
              <a:rPr lang="de-DE" dirty="0"/>
              <a:t>“ – 1802 – 1927 – nach der Säkularisation im Besitz der Grafen von </a:t>
            </a:r>
            <a:r>
              <a:rPr lang="de-DE" dirty="0" err="1"/>
              <a:t>Treuberg</a:t>
            </a:r>
            <a:r>
              <a:rPr lang="de-DE" dirty="0"/>
              <a:t>, Franz Xaver – Heirat mit einer Prinzessin von Hohenzollern-Sigmaringen, Hofmeister, Diplomat – Eigentümer der Brauerei und Gastwirtschaft in Buttenwiesen. - </a:t>
            </a:r>
          </a:p>
        </p:txBody>
      </p:sp>
      <p:sp>
        <p:nvSpPr>
          <p:cNvPr id="4" name="Foliennummernplatzhalter 3"/>
          <p:cNvSpPr>
            <a:spLocks noGrp="1"/>
          </p:cNvSpPr>
          <p:nvPr>
            <p:ph type="sldNum" sz="quarter" idx="5"/>
          </p:nvPr>
        </p:nvSpPr>
        <p:spPr/>
        <p:txBody>
          <a:bodyPr/>
          <a:lstStyle/>
          <a:p>
            <a:fld id="{A79551C9-1E2C-4F5F-9F32-D2CF256F418A}" type="slidenum">
              <a:rPr lang="de-DE" smtClean="0"/>
              <a:t>2</a:t>
            </a:fld>
            <a:endParaRPr lang="de-DE"/>
          </a:p>
        </p:txBody>
      </p:sp>
    </p:spTree>
    <p:extLst>
      <p:ext uri="{BB962C8B-B14F-4D97-AF65-F5344CB8AC3E}">
        <p14:creationId xmlns:p14="http://schemas.microsoft.com/office/powerpoint/2010/main" val="1489418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Didaktik: Was soll jemand – Erwachsener, Jugendlicher, Kind, Schüler, Gemeindemitglied, Betriebsangehöriger – lernen, wenn er unser Lernangebot wahrnimmt</a:t>
            </a:r>
          </a:p>
          <a:p>
            <a:r>
              <a:rPr lang="de-DE" dirty="0"/>
              <a:t>Warum und zu welchem Ende soll der das lernen – das überlegt man sich natürlich nicht bei jeder einzelnen Führung / Workshop – sondern das ist der Hintergrund.,</a:t>
            </a:r>
          </a:p>
          <a:p>
            <a:endParaRPr lang="de-DE" dirty="0"/>
          </a:p>
          <a:p>
            <a:r>
              <a:rPr lang="de-DE" dirty="0"/>
              <a:t>Unterschied zur Schule: Was der Schüler lernen soll, wird von oben  von außen vorgeben. Insbesondere bei Erwachsenen Besuchern – was ist ihre Erwartung, Bereitschaft </a:t>
            </a:r>
            <a:br>
              <a:rPr lang="de-DE" dirty="0"/>
            </a:br>
            <a:r>
              <a:rPr lang="de-DE" dirty="0"/>
              <a:t>(nur Unterhaltung, Zeitvertreib bieten wir nicht gezielt an).</a:t>
            </a:r>
          </a:p>
          <a:p>
            <a:endParaRPr lang="de-DE" dirty="0"/>
          </a:p>
          <a:p>
            <a:r>
              <a:rPr lang="de-DE" dirty="0"/>
              <a:t>Fokus: Warum dieser Fokus: Wir sind nicht verantwortlich für das, was vor uns geschah, aber für das, was jetzt und in Zukunft geschieht, tragen wir Verantwortung auch eine Art kollektive Verantwortung. (Dass es so etwas gibt, auch das kann man aus der Geschichte lernen. </a:t>
            </a:r>
          </a:p>
          <a:p>
            <a:endParaRPr lang="de-DE" dirty="0"/>
          </a:p>
          <a:p>
            <a:r>
              <a:rPr lang="de-DE" dirty="0"/>
              <a:t>Lernen durch jüdisches Leben – Schwerpunkt – Selbstverständlichkeit des Zusammenlebens von Angehörigen verschiedener religiöser Gemeinden (Konfessionen im Sprachgebrauch des 19. </a:t>
            </a:r>
            <a:r>
              <a:rPr lang="de-DE" dirty="0" err="1"/>
              <a:t>Jhdt.s</a:t>
            </a:r>
            <a:r>
              <a:rPr lang="de-DE" dirty="0"/>
              <a:t>) Anekdote statt „Nie wieder….“ „Das darf sich nicht wiederholen ….“ etc. was tun? Vielfalt – Demokratie – Menschenwürde; Beispiel: Kaisersaal des Rathauses: </a:t>
            </a:r>
          </a:p>
          <a:p>
            <a:r>
              <a:rPr lang="de-DE" dirty="0"/>
              <a:t>Gastwirtschaft von </a:t>
            </a:r>
            <a:r>
              <a:rPr lang="de-DE" dirty="0" err="1"/>
              <a:t>Treuberg</a:t>
            </a:r>
            <a:r>
              <a:rPr lang="de-DE" dirty="0"/>
              <a:t> – nach der 50 Jahr-Feier in der Synagoge – war das gemütliche Beisammensein von (einschließlich des katholischen Pfarrers, in der „</a:t>
            </a:r>
            <a:r>
              <a:rPr lang="de-DE" dirty="0" err="1"/>
              <a:t>Treubergschen</a:t>
            </a:r>
            <a:r>
              <a:rPr lang="de-DE" dirty="0"/>
              <a:t> Gastwirtschaft….</a:t>
            </a:r>
          </a:p>
          <a:p>
            <a:endParaRPr lang="de-DE" dirty="0"/>
          </a:p>
          <a:p>
            <a:r>
              <a:rPr lang="de-DE" dirty="0"/>
              <a:t>Integrierte Geschichte: Selbstverständlichkeit des Zusammenlebens verschiedener Gruppen.- Anekdote Hr. </a:t>
            </a:r>
            <a:r>
              <a:rPr lang="de-DE" dirty="0" err="1"/>
              <a:t>Käsbohrer</a:t>
            </a:r>
            <a:r>
              <a:rPr lang="de-DE" dirty="0"/>
              <a:t> (Jg. 1931) Beispiel – (christliche) Buben sollen Kleinvieh zum Schächter bringen – kriegen dafür Geld mit – erledigen die Sache selbst und streichen das Geld ein.</a:t>
            </a:r>
          </a:p>
          <a:p>
            <a:endParaRPr lang="de-DE" dirty="0"/>
          </a:p>
          <a:p>
            <a:endParaRPr lang="de-DE" dirty="0"/>
          </a:p>
          <a:p>
            <a:endParaRPr lang="de-DE" dirty="0"/>
          </a:p>
          <a:p>
            <a:r>
              <a:rPr lang="de-DE" dirty="0"/>
              <a:t> </a:t>
            </a:r>
          </a:p>
          <a:p>
            <a:endParaRPr lang="de-DE" dirty="0"/>
          </a:p>
          <a:p>
            <a:endParaRPr lang="de-DE" dirty="0"/>
          </a:p>
          <a:p>
            <a:endParaRPr lang="de-DE" dirty="0"/>
          </a:p>
          <a:p>
            <a:endParaRPr lang="de-DE" dirty="0"/>
          </a:p>
          <a:p>
            <a:endParaRPr lang="de-DE" dirty="0"/>
          </a:p>
        </p:txBody>
      </p:sp>
      <p:sp>
        <p:nvSpPr>
          <p:cNvPr id="4" name="Foliennummernplatzhalter 3"/>
          <p:cNvSpPr>
            <a:spLocks noGrp="1"/>
          </p:cNvSpPr>
          <p:nvPr>
            <p:ph type="sldNum" sz="quarter" idx="5"/>
          </p:nvPr>
        </p:nvSpPr>
        <p:spPr/>
        <p:txBody>
          <a:bodyPr/>
          <a:lstStyle/>
          <a:p>
            <a:fld id="{A79551C9-1E2C-4F5F-9F32-D2CF256F418A}" type="slidenum">
              <a:rPr lang="de-DE" smtClean="0"/>
              <a:t>3</a:t>
            </a:fld>
            <a:endParaRPr lang="de-DE"/>
          </a:p>
        </p:txBody>
      </p:sp>
    </p:spTree>
    <p:extLst>
      <p:ext uri="{BB962C8B-B14F-4D97-AF65-F5344CB8AC3E}">
        <p14:creationId xmlns:p14="http://schemas.microsoft.com/office/powerpoint/2010/main" val="2705580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Generell: selbständige Führung / Workshop möglich, 2023 – Erfahrungen sammeln – selbständige Übernahme von Teilen / Kleingruppen, Unterstützung bei Großgruppenführungen, </a:t>
            </a:r>
          </a:p>
          <a:p>
            <a:r>
              <a:rPr lang="de-DE" dirty="0"/>
              <a:t>Teile von Großgruppenführungen</a:t>
            </a:r>
          </a:p>
          <a:p>
            <a:endParaRPr lang="de-DE" dirty="0"/>
          </a:p>
          <a:p>
            <a:r>
              <a:rPr lang="de-DE" dirty="0"/>
              <a:t>Bürgerbüro</a:t>
            </a:r>
          </a:p>
          <a:p>
            <a:endParaRPr lang="de-DE" dirty="0"/>
          </a:p>
          <a:p>
            <a:r>
              <a:rPr lang="de-DE" dirty="0"/>
              <a:t>Behelfsküche in der Lernortvorbereitung</a:t>
            </a:r>
          </a:p>
          <a:p>
            <a:endParaRPr lang="de-DE" dirty="0"/>
          </a:p>
          <a:p>
            <a:r>
              <a:rPr lang="de-DE" dirty="0"/>
              <a:t>Richard Drexler (Rathausbrief, Technik), Achim Frank (Geschäftsleiter, Schatzmeister des Netzwerkvereins), Vorzimmer Selina Wild, Hr. Kaltner, Johannes Mittwoch (ganztägig) und Freitag.</a:t>
            </a:r>
          </a:p>
          <a:p>
            <a:endParaRPr lang="de-DE" dirty="0"/>
          </a:p>
          <a:p>
            <a:r>
              <a:rPr lang="de-DE" dirty="0"/>
              <a:t>Listen der Laminate und Banner  im internen Bereich</a:t>
            </a:r>
          </a:p>
          <a:p>
            <a:r>
              <a:rPr lang="de-DE" dirty="0"/>
              <a:t>Anregung: Liste von Exponaten, die im Lernort eingesetzt werden können</a:t>
            </a:r>
          </a:p>
          <a:p>
            <a:endParaRPr lang="de-DE" dirty="0"/>
          </a:p>
          <a:p>
            <a:r>
              <a:rPr lang="de-DE" dirty="0"/>
              <a:t>Jährliche Abrechnung</a:t>
            </a:r>
          </a:p>
          <a:p>
            <a:endParaRPr lang="de-DE" dirty="0"/>
          </a:p>
          <a:p>
            <a:r>
              <a:rPr lang="de-DE" dirty="0"/>
              <a:t>Gespräch / Diskussion</a:t>
            </a:r>
          </a:p>
          <a:p>
            <a:endParaRPr lang="de-DE" dirty="0"/>
          </a:p>
          <a:p>
            <a:r>
              <a:rPr lang="de-DE" dirty="0"/>
              <a:t> </a:t>
            </a:r>
          </a:p>
          <a:p>
            <a:endParaRPr lang="de-DE" dirty="0"/>
          </a:p>
          <a:p>
            <a:endParaRPr lang="de-DE" dirty="0"/>
          </a:p>
          <a:p>
            <a:endParaRPr lang="de-DE" dirty="0"/>
          </a:p>
          <a:p>
            <a:endParaRPr lang="de-DE" dirty="0"/>
          </a:p>
          <a:p>
            <a:endParaRPr lang="de-DE" dirty="0"/>
          </a:p>
        </p:txBody>
      </p:sp>
      <p:sp>
        <p:nvSpPr>
          <p:cNvPr id="4" name="Foliennummernplatzhalter 3"/>
          <p:cNvSpPr>
            <a:spLocks noGrp="1"/>
          </p:cNvSpPr>
          <p:nvPr>
            <p:ph type="sldNum" sz="quarter" idx="5"/>
          </p:nvPr>
        </p:nvSpPr>
        <p:spPr/>
        <p:txBody>
          <a:bodyPr/>
          <a:lstStyle/>
          <a:p>
            <a:fld id="{A79551C9-1E2C-4F5F-9F32-D2CF256F418A}" type="slidenum">
              <a:rPr lang="de-DE" smtClean="0"/>
              <a:t>4</a:t>
            </a:fld>
            <a:endParaRPr lang="de-DE"/>
          </a:p>
        </p:txBody>
      </p:sp>
    </p:spTree>
    <p:extLst>
      <p:ext uri="{BB962C8B-B14F-4D97-AF65-F5344CB8AC3E}">
        <p14:creationId xmlns:p14="http://schemas.microsoft.com/office/powerpoint/2010/main" val="3387190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r>
              <a:rPr lang="de-DE" dirty="0"/>
              <a:t> </a:t>
            </a:r>
          </a:p>
          <a:p>
            <a:endParaRPr lang="de-DE" dirty="0"/>
          </a:p>
          <a:p>
            <a:endParaRPr lang="de-DE" dirty="0"/>
          </a:p>
          <a:p>
            <a:endParaRPr lang="de-DE" dirty="0"/>
          </a:p>
          <a:p>
            <a:endParaRPr lang="de-DE" dirty="0"/>
          </a:p>
          <a:p>
            <a:endParaRPr lang="de-DE" dirty="0"/>
          </a:p>
        </p:txBody>
      </p:sp>
      <p:sp>
        <p:nvSpPr>
          <p:cNvPr id="4" name="Foliennummernplatzhalter 3"/>
          <p:cNvSpPr>
            <a:spLocks noGrp="1"/>
          </p:cNvSpPr>
          <p:nvPr>
            <p:ph type="sldNum" sz="quarter" idx="5"/>
          </p:nvPr>
        </p:nvSpPr>
        <p:spPr/>
        <p:txBody>
          <a:bodyPr/>
          <a:lstStyle/>
          <a:p>
            <a:fld id="{A79551C9-1E2C-4F5F-9F32-D2CF256F418A}" type="slidenum">
              <a:rPr lang="de-DE" smtClean="0"/>
              <a:t>5</a:t>
            </a:fld>
            <a:endParaRPr lang="de-DE"/>
          </a:p>
        </p:txBody>
      </p:sp>
    </p:spTree>
    <p:extLst>
      <p:ext uri="{BB962C8B-B14F-4D97-AF65-F5344CB8AC3E}">
        <p14:creationId xmlns:p14="http://schemas.microsoft.com/office/powerpoint/2010/main" val="3159032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Generell: selbständige Führung / Workshop möglich, 2023 – Erfahrungen sammeln – selbständige Übernahme von Teilen / Kleingruppen, Unterstützung bei Großgruppenführungen, </a:t>
            </a:r>
          </a:p>
          <a:p>
            <a:r>
              <a:rPr lang="de-DE" dirty="0"/>
              <a:t>Teile von Großgruppenführungen</a:t>
            </a:r>
          </a:p>
          <a:p>
            <a:endParaRPr lang="de-DE" dirty="0"/>
          </a:p>
          <a:p>
            <a:r>
              <a:rPr lang="de-DE" dirty="0"/>
              <a:t>Bürgerbüro</a:t>
            </a:r>
          </a:p>
          <a:p>
            <a:endParaRPr lang="de-DE" dirty="0"/>
          </a:p>
          <a:p>
            <a:r>
              <a:rPr lang="de-DE" dirty="0"/>
              <a:t>Behelfsküche in der Lernortvorbereitung</a:t>
            </a:r>
          </a:p>
          <a:p>
            <a:endParaRPr lang="de-DE" dirty="0"/>
          </a:p>
          <a:p>
            <a:r>
              <a:rPr lang="de-DE" dirty="0"/>
              <a:t>Richard Drexler (Rathausbrief, Technik), Achim Frank (Geschäftsleiter, Schatzmeister des Netzwerkvereins), Vorzimmer Selina Wild, Hr. Kaltner, Johannes Mittwoch (ganztägig) und Freitag.</a:t>
            </a:r>
          </a:p>
          <a:p>
            <a:endParaRPr lang="de-DE" dirty="0"/>
          </a:p>
          <a:p>
            <a:r>
              <a:rPr lang="de-DE" dirty="0"/>
              <a:t>Listen der Laminate und Banner  im internen Bereich</a:t>
            </a:r>
          </a:p>
          <a:p>
            <a:r>
              <a:rPr lang="de-DE" dirty="0"/>
              <a:t>Anregung: Liste von Exponaten, die im Lernort eingesetzt werden können</a:t>
            </a:r>
          </a:p>
          <a:p>
            <a:endParaRPr lang="de-DE" dirty="0"/>
          </a:p>
          <a:p>
            <a:r>
              <a:rPr lang="de-DE" dirty="0"/>
              <a:t>Jährliche Abrechnung</a:t>
            </a:r>
          </a:p>
          <a:p>
            <a:endParaRPr lang="de-DE" dirty="0"/>
          </a:p>
          <a:p>
            <a:r>
              <a:rPr lang="de-DE" dirty="0"/>
              <a:t>Gespräch / Diskussion</a:t>
            </a:r>
          </a:p>
          <a:p>
            <a:endParaRPr lang="de-DE" dirty="0"/>
          </a:p>
          <a:p>
            <a:r>
              <a:rPr lang="de-DE" dirty="0"/>
              <a:t> </a:t>
            </a:r>
          </a:p>
          <a:p>
            <a:endParaRPr lang="de-DE" dirty="0"/>
          </a:p>
          <a:p>
            <a:endParaRPr lang="de-DE" dirty="0"/>
          </a:p>
          <a:p>
            <a:endParaRPr lang="de-DE" dirty="0"/>
          </a:p>
          <a:p>
            <a:endParaRPr lang="de-DE" dirty="0"/>
          </a:p>
          <a:p>
            <a:endParaRPr lang="de-DE" dirty="0"/>
          </a:p>
        </p:txBody>
      </p:sp>
      <p:sp>
        <p:nvSpPr>
          <p:cNvPr id="4" name="Foliennummernplatzhalter 3"/>
          <p:cNvSpPr>
            <a:spLocks noGrp="1"/>
          </p:cNvSpPr>
          <p:nvPr>
            <p:ph type="sldNum" sz="quarter" idx="5"/>
          </p:nvPr>
        </p:nvSpPr>
        <p:spPr/>
        <p:txBody>
          <a:bodyPr/>
          <a:lstStyle/>
          <a:p>
            <a:fld id="{A79551C9-1E2C-4F5F-9F32-D2CF256F418A}" type="slidenum">
              <a:rPr lang="de-DE" smtClean="0"/>
              <a:t>6</a:t>
            </a:fld>
            <a:endParaRPr lang="de-DE"/>
          </a:p>
        </p:txBody>
      </p:sp>
    </p:spTree>
    <p:extLst>
      <p:ext uri="{BB962C8B-B14F-4D97-AF65-F5344CB8AC3E}">
        <p14:creationId xmlns:p14="http://schemas.microsoft.com/office/powerpoint/2010/main" val="1503975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Wissen als Mittel gegen den Judenhass (Spaenle)</a:t>
            </a:r>
          </a:p>
          <a:p>
            <a:endParaRPr lang="de-DE" dirty="0"/>
          </a:p>
          <a:p>
            <a:r>
              <a:rPr lang="de-DE" dirty="0"/>
              <a:t>Aber dazu gehört auch die Bewusstmachung von und die Auseinandersetzung mit Antisemitismus</a:t>
            </a:r>
          </a:p>
          <a:p>
            <a:r>
              <a:rPr lang="de-DE" dirty="0"/>
              <a:t>Möglich Falle: </a:t>
            </a:r>
          </a:p>
          <a:p>
            <a:r>
              <a:rPr lang="de-DE" dirty="0"/>
              <a:t>Reproduktion von Stereotypen – zunächst verallgemeinernde Fehlvorstellungen („die“ Juden sind gebildet – schlau </a:t>
            </a:r>
            <a:r>
              <a:rPr lang="de-DE"/>
              <a:t>- verschlagen) </a:t>
            </a:r>
            <a:r>
              <a:rPr lang="de-DE" dirty="0"/>
              <a:t>– Bestandteil antisemitischer Weltbilder – die Juden bereichern sich (auf Kosten der „Deutschen“), Verschwörung (Zuschreibung von Macht, die „Selbstverteidigung“ legitimiert) .</a:t>
            </a:r>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Beispiel: Gespräch am Dienstag (Gesprächskreise mit (sekundären) Zeitzeugen. Die Juden vs. die Deutschen – schwierige Terminologie „Christen“ möchte man die Nazis auch nicht nennen. Unbewusste Reproduktion des Reichsbürgergesetzes: arische Deutsche Staatsbürger, jüdische Reichsbürger minderen Rechts</a:t>
            </a:r>
          </a:p>
          <a:p>
            <a:endParaRPr lang="de-DE" dirty="0"/>
          </a:p>
          <a:p>
            <a:endParaRPr lang="de-DE" dirty="0"/>
          </a:p>
          <a:p>
            <a:r>
              <a:rPr lang="de-DE" dirty="0"/>
              <a:t>Zuschreibung von Eigenschaften von einzelnen Personen auf die ganze Gruppe. </a:t>
            </a:r>
          </a:p>
          <a:p>
            <a:r>
              <a:rPr lang="de-DE" dirty="0"/>
              <a:t>Historische Distanz macht die Sache nicht einfacher: diverse historische Fakten werden von Antisemiten zur Konstruktion des Feind- und Hassbilds genutzt, </a:t>
            </a:r>
          </a:p>
          <a:p>
            <a:r>
              <a:rPr lang="de-DE" dirty="0"/>
              <a:t>„Reiche Juden“ – Donauwörther Straße; „</a:t>
            </a:r>
            <a:r>
              <a:rPr lang="de-DE" dirty="0" err="1"/>
              <a:t>Güterzertrümmerer</a:t>
            </a:r>
            <a:r>
              <a:rPr lang="de-DE" dirty="0"/>
              <a:t>“ im Ries – Agrarkrise der 20er Jahr, auch – scheinbar - positive Gruppeneigenschaften (Fairness jüdischer Viehhändler, jüdischer Hausierhändler) können zur Stereotypisierung beitragen (die </a:t>
            </a:r>
            <a:r>
              <a:rPr lang="de-DE" dirty="0" err="1"/>
              <a:t>juden</a:t>
            </a:r>
            <a:r>
              <a:rPr lang="de-DE" dirty="0"/>
              <a:t> erschleichen sich das Vertrauen „der Deutschen“</a:t>
            </a:r>
          </a:p>
          <a:p>
            <a:endParaRPr lang="de-DE" dirty="0"/>
          </a:p>
          <a:p>
            <a:endParaRPr lang="de-DE" dirty="0"/>
          </a:p>
          <a:p>
            <a:endParaRPr lang="de-DE" dirty="0"/>
          </a:p>
          <a:p>
            <a:endParaRPr lang="de-DE" dirty="0"/>
          </a:p>
        </p:txBody>
      </p:sp>
      <p:sp>
        <p:nvSpPr>
          <p:cNvPr id="4" name="Foliennummernplatzhalter 3"/>
          <p:cNvSpPr>
            <a:spLocks noGrp="1"/>
          </p:cNvSpPr>
          <p:nvPr>
            <p:ph type="sldNum" sz="quarter" idx="5"/>
          </p:nvPr>
        </p:nvSpPr>
        <p:spPr/>
        <p:txBody>
          <a:bodyPr/>
          <a:lstStyle/>
          <a:p>
            <a:fld id="{A79551C9-1E2C-4F5F-9F32-D2CF256F418A}" type="slidenum">
              <a:rPr lang="de-DE" smtClean="0"/>
              <a:t>7</a:t>
            </a:fld>
            <a:endParaRPr lang="de-DE"/>
          </a:p>
        </p:txBody>
      </p:sp>
    </p:spTree>
    <p:extLst>
      <p:ext uri="{BB962C8B-B14F-4D97-AF65-F5344CB8AC3E}">
        <p14:creationId xmlns:p14="http://schemas.microsoft.com/office/powerpoint/2010/main" val="1015884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Altersgerechte Besprechung: Zuschreibung von Merkmalen, die in Hass und Feindschaft gegen Juden mündet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Anne-Frank-Zentrum: Hinweis Broschüre</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Antisemitismus-Definition: Welche Aspekte für welche (Alters-)gruppe besonders wichtig?</a:t>
            </a:r>
          </a:p>
        </p:txBody>
      </p:sp>
      <p:sp>
        <p:nvSpPr>
          <p:cNvPr id="4" name="Foliennummernplatzhalter 3"/>
          <p:cNvSpPr>
            <a:spLocks noGrp="1"/>
          </p:cNvSpPr>
          <p:nvPr>
            <p:ph type="sldNum" sz="quarter" idx="5"/>
          </p:nvPr>
        </p:nvSpPr>
        <p:spPr/>
        <p:txBody>
          <a:bodyPr/>
          <a:lstStyle/>
          <a:p>
            <a:fld id="{A79551C9-1E2C-4F5F-9F32-D2CF256F418A}" type="slidenum">
              <a:rPr lang="de-DE" smtClean="0"/>
              <a:t>8</a:t>
            </a:fld>
            <a:endParaRPr lang="de-DE"/>
          </a:p>
        </p:txBody>
      </p:sp>
    </p:spTree>
    <p:extLst>
      <p:ext uri="{BB962C8B-B14F-4D97-AF65-F5344CB8AC3E}">
        <p14:creationId xmlns:p14="http://schemas.microsoft.com/office/powerpoint/2010/main" val="4185061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de-DE"/>
              <a:t>Titelmasterformat durch Klicken bearbeiten</a:t>
            </a:r>
          </a:p>
        </p:txBody>
      </p:sp>
      <p:sp>
        <p:nvSpPr>
          <p:cNvPr id="3" name="Unt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8D04659A-347D-4092-A509-F77B39E9AA3C}" type="datetimeFigureOut">
              <a:rPr lang="de-DE" smtClean="0"/>
              <a:t>17.03.2023</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AED0DD2D-0BC9-46F0-96D5-A0FD780438F8}" type="slidenum">
              <a:rPr lang="de-DE" smtClean="0"/>
              <a:t>‹Nr.›</a:t>
            </a:fld>
            <a:endParaRPr lang="de-DE" dirty="0"/>
          </a:p>
        </p:txBody>
      </p:sp>
    </p:spTree>
    <p:extLst>
      <p:ext uri="{BB962C8B-B14F-4D97-AF65-F5344CB8AC3E}">
        <p14:creationId xmlns:p14="http://schemas.microsoft.com/office/powerpoint/2010/main" val="1595454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8D04659A-347D-4092-A509-F77B39E9AA3C}" type="datetimeFigureOut">
              <a:rPr lang="de-DE" smtClean="0"/>
              <a:t>17.03.2023</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AED0DD2D-0BC9-46F0-96D5-A0FD780438F8}" type="slidenum">
              <a:rPr lang="de-DE" smtClean="0"/>
              <a:t>‹Nr.›</a:t>
            </a:fld>
            <a:endParaRPr lang="de-DE" dirty="0"/>
          </a:p>
        </p:txBody>
      </p:sp>
    </p:spTree>
    <p:extLst>
      <p:ext uri="{BB962C8B-B14F-4D97-AF65-F5344CB8AC3E}">
        <p14:creationId xmlns:p14="http://schemas.microsoft.com/office/powerpoint/2010/main" val="2051046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609600" y="274639"/>
            <a:ext cx="80264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8D04659A-347D-4092-A509-F77B39E9AA3C}" type="datetimeFigureOut">
              <a:rPr lang="de-DE" smtClean="0"/>
              <a:t>17.03.2023</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AED0DD2D-0BC9-46F0-96D5-A0FD780438F8}" type="slidenum">
              <a:rPr lang="de-DE" smtClean="0"/>
              <a:t>‹Nr.›</a:t>
            </a:fld>
            <a:endParaRPr lang="de-DE" dirty="0"/>
          </a:p>
        </p:txBody>
      </p:sp>
    </p:spTree>
    <p:extLst>
      <p:ext uri="{BB962C8B-B14F-4D97-AF65-F5344CB8AC3E}">
        <p14:creationId xmlns:p14="http://schemas.microsoft.com/office/powerpoint/2010/main" val="3651011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8D04659A-347D-4092-A509-F77B39E9AA3C}" type="datetimeFigureOut">
              <a:rPr lang="de-DE" smtClean="0"/>
              <a:t>17.03.2023</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AED0DD2D-0BC9-46F0-96D5-A0FD780438F8}" type="slidenum">
              <a:rPr lang="de-DE" smtClean="0"/>
              <a:t>‹Nr.›</a:t>
            </a:fld>
            <a:endParaRPr lang="de-DE" dirty="0"/>
          </a:p>
        </p:txBody>
      </p:sp>
    </p:spTree>
    <p:extLst>
      <p:ext uri="{BB962C8B-B14F-4D97-AF65-F5344CB8AC3E}">
        <p14:creationId xmlns:p14="http://schemas.microsoft.com/office/powerpoint/2010/main" val="4156497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8D04659A-347D-4092-A509-F77B39E9AA3C}" type="datetimeFigureOut">
              <a:rPr lang="de-DE" smtClean="0"/>
              <a:t>17.03.2023</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AED0DD2D-0BC9-46F0-96D5-A0FD780438F8}" type="slidenum">
              <a:rPr lang="de-DE" smtClean="0"/>
              <a:t>‹Nr.›</a:t>
            </a:fld>
            <a:endParaRPr lang="de-DE" dirty="0"/>
          </a:p>
        </p:txBody>
      </p:sp>
    </p:spTree>
    <p:extLst>
      <p:ext uri="{BB962C8B-B14F-4D97-AF65-F5344CB8AC3E}">
        <p14:creationId xmlns:p14="http://schemas.microsoft.com/office/powerpoint/2010/main" val="3535164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8D04659A-347D-4092-A509-F77B39E9AA3C}" type="datetimeFigureOut">
              <a:rPr lang="de-DE" smtClean="0"/>
              <a:t>17.03.2023</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AED0DD2D-0BC9-46F0-96D5-A0FD780438F8}" type="slidenum">
              <a:rPr lang="de-DE" smtClean="0"/>
              <a:t>‹Nr.›</a:t>
            </a:fld>
            <a:endParaRPr lang="de-DE" dirty="0"/>
          </a:p>
        </p:txBody>
      </p:sp>
    </p:spTree>
    <p:extLst>
      <p:ext uri="{BB962C8B-B14F-4D97-AF65-F5344CB8AC3E}">
        <p14:creationId xmlns:p14="http://schemas.microsoft.com/office/powerpoint/2010/main" val="3517241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8D04659A-347D-4092-A509-F77B39E9AA3C}" type="datetimeFigureOut">
              <a:rPr lang="de-DE" smtClean="0"/>
              <a:t>17.03.2023</a:t>
            </a:fld>
            <a:endParaRPr lang="de-DE" dirty="0"/>
          </a:p>
        </p:txBody>
      </p:sp>
      <p:sp>
        <p:nvSpPr>
          <p:cNvPr id="8" name="Fußzeilenplatzhalter 7"/>
          <p:cNvSpPr>
            <a:spLocks noGrp="1"/>
          </p:cNvSpPr>
          <p:nvPr>
            <p:ph type="ftr" sz="quarter" idx="11"/>
          </p:nvPr>
        </p:nvSpPr>
        <p:spPr/>
        <p:txBody>
          <a:bodyPr/>
          <a:lstStyle/>
          <a:p>
            <a:endParaRPr lang="de-DE" dirty="0"/>
          </a:p>
        </p:txBody>
      </p:sp>
      <p:sp>
        <p:nvSpPr>
          <p:cNvPr id="9" name="Foliennummernplatzhalter 8"/>
          <p:cNvSpPr>
            <a:spLocks noGrp="1"/>
          </p:cNvSpPr>
          <p:nvPr>
            <p:ph type="sldNum" sz="quarter" idx="12"/>
          </p:nvPr>
        </p:nvSpPr>
        <p:spPr/>
        <p:txBody>
          <a:bodyPr/>
          <a:lstStyle/>
          <a:p>
            <a:fld id="{AED0DD2D-0BC9-46F0-96D5-A0FD780438F8}" type="slidenum">
              <a:rPr lang="de-DE" smtClean="0"/>
              <a:t>‹Nr.›</a:t>
            </a:fld>
            <a:endParaRPr lang="de-DE" dirty="0"/>
          </a:p>
        </p:txBody>
      </p:sp>
    </p:spTree>
    <p:extLst>
      <p:ext uri="{BB962C8B-B14F-4D97-AF65-F5344CB8AC3E}">
        <p14:creationId xmlns:p14="http://schemas.microsoft.com/office/powerpoint/2010/main" val="2548136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8D04659A-347D-4092-A509-F77B39E9AA3C}" type="datetimeFigureOut">
              <a:rPr lang="de-DE" smtClean="0"/>
              <a:t>17.03.2023</a:t>
            </a:fld>
            <a:endParaRPr lang="de-DE" dirty="0"/>
          </a:p>
        </p:txBody>
      </p:sp>
      <p:sp>
        <p:nvSpPr>
          <p:cNvPr id="4" name="Fußzeilenplatzhalter 3"/>
          <p:cNvSpPr>
            <a:spLocks noGrp="1"/>
          </p:cNvSpPr>
          <p:nvPr>
            <p:ph type="ftr" sz="quarter" idx="11"/>
          </p:nvPr>
        </p:nvSpPr>
        <p:spPr/>
        <p:txBody>
          <a:bodyPr/>
          <a:lstStyle/>
          <a:p>
            <a:endParaRPr lang="de-DE" dirty="0"/>
          </a:p>
        </p:txBody>
      </p:sp>
      <p:sp>
        <p:nvSpPr>
          <p:cNvPr id="5" name="Foliennummernplatzhalter 4"/>
          <p:cNvSpPr>
            <a:spLocks noGrp="1"/>
          </p:cNvSpPr>
          <p:nvPr>
            <p:ph type="sldNum" sz="quarter" idx="12"/>
          </p:nvPr>
        </p:nvSpPr>
        <p:spPr/>
        <p:txBody>
          <a:bodyPr/>
          <a:lstStyle/>
          <a:p>
            <a:fld id="{AED0DD2D-0BC9-46F0-96D5-A0FD780438F8}" type="slidenum">
              <a:rPr lang="de-DE" smtClean="0"/>
              <a:t>‹Nr.›</a:t>
            </a:fld>
            <a:endParaRPr lang="de-DE" dirty="0"/>
          </a:p>
        </p:txBody>
      </p:sp>
    </p:spTree>
    <p:extLst>
      <p:ext uri="{BB962C8B-B14F-4D97-AF65-F5344CB8AC3E}">
        <p14:creationId xmlns:p14="http://schemas.microsoft.com/office/powerpoint/2010/main" val="1396678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D04659A-347D-4092-A509-F77B39E9AA3C}" type="datetimeFigureOut">
              <a:rPr lang="de-DE" smtClean="0"/>
              <a:t>17.03.2023</a:t>
            </a:fld>
            <a:endParaRPr lang="de-DE" dirty="0"/>
          </a:p>
        </p:txBody>
      </p:sp>
      <p:sp>
        <p:nvSpPr>
          <p:cNvPr id="3" name="Fußzeilenplatzhalter 2"/>
          <p:cNvSpPr>
            <a:spLocks noGrp="1"/>
          </p:cNvSpPr>
          <p:nvPr>
            <p:ph type="ftr" sz="quarter" idx="11"/>
          </p:nvPr>
        </p:nvSpPr>
        <p:spPr/>
        <p:txBody>
          <a:bodyPr/>
          <a:lstStyle/>
          <a:p>
            <a:endParaRPr lang="de-DE" dirty="0"/>
          </a:p>
        </p:txBody>
      </p:sp>
      <p:sp>
        <p:nvSpPr>
          <p:cNvPr id="4" name="Foliennummernplatzhalter 3"/>
          <p:cNvSpPr>
            <a:spLocks noGrp="1"/>
          </p:cNvSpPr>
          <p:nvPr>
            <p:ph type="sldNum" sz="quarter" idx="12"/>
          </p:nvPr>
        </p:nvSpPr>
        <p:spPr/>
        <p:txBody>
          <a:bodyPr/>
          <a:lstStyle/>
          <a:p>
            <a:fld id="{AED0DD2D-0BC9-46F0-96D5-A0FD780438F8}" type="slidenum">
              <a:rPr lang="de-DE" smtClean="0"/>
              <a:t>‹Nr.›</a:t>
            </a:fld>
            <a:endParaRPr lang="de-DE" dirty="0"/>
          </a:p>
        </p:txBody>
      </p:sp>
    </p:spTree>
    <p:extLst>
      <p:ext uri="{BB962C8B-B14F-4D97-AF65-F5344CB8AC3E}">
        <p14:creationId xmlns:p14="http://schemas.microsoft.com/office/powerpoint/2010/main" val="946933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8D04659A-347D-4092-A509-F77B39E9AA3C}" type="datetimeFigureOut">
              <a:rPr lang="de-DE" smtClean="0"/>
              <a:t>17.03.2023</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AED0DD2D-0BC9-46F0-96D5-A0FD780438F8}" type="slidenum">
              <a:rPr lang="de-DE" smtClean="0"/>
              <a:t>‹Nr.›</a:t>
            </a:fld>
            <a:endParaRPr lang="de-DE" dirty="0"/>
          </a:p>
        </p:txBody>
      </p:sp>
    </p:spTree>
    <p:extLst>
      <p:ext uri="{BB962C8B-B14F-4D97-AF65-F5344CB8AC3E}">
        <p14:creationId xmlns:p14="http://schemas.microsoft.com/office/powerpoint/2010/main" val="2276397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8D04659A-347D-4092-A509-F77B39E9AA3C}" type="datetimeFigureOut">
              <a:rPr lang="de-DE" smtClean="0"/>
              <a:t>17.03.2023</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AED0DD2D-0BC9-46F0-96D5-A0FD780438F8}" type="slidenum">
              <a:rPr lang="de-DE" smtClean="0"/>
              <a:t>‹Nr.›</a:t>
            </a:fld>
            <a:endParaRPr lang="de-DE" dirty="0"/>
          </a:p>
        </p:txBody>
      </p:sp>
    </p:spTree>
    <p:extLst>
      <p:ext uri="{BB962C8B-B14F-4D97-AF65-F5344CB8AC3E}">
        <p14:creationId xmlns:p14="http://schemas.microsoft.com/office/powerpoint/2010/main" val="4151531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04659A-347D-4092-A509-F77B39E9AA3C}" type="datetimeFigureOut">
              <a:rPr lang="de-DE" smtClean="0"/>
              <a:t>17.03.2023</a:t>
            </a:fld>
            <a:endParaRPr lang="de-DE" dirty="0"/>
          </a:p>
        </p:txBody>
      </p:sp>
      <p:sp>
        <p:nvSpPr>
          <p:cNvPr id="5" name="Fußzeilenplatzhalt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D0DD2D-0BC9-46F0-96D5-A0FD780438F8}" type="slidenum">
              <a:rPr lang="de-DE" smtClean="0"/>
              <a:t>‹Nr.›</a:t>
            </a:fld>
            <a:endParaRPr lang="de-DE" dirty="0"/>
          </a:p>
        </p:txBody>
      </p:sp>
    </p:spTree>
    <p:extLst>
      <p:ext uri="{BB962C8B-B14F-4D97-AF65-F5344CB8AC3E}">
        <p14:creationId xmlns:p14="http://schemas.microsoft.com/office/powerpoint/2010/main" val="34372418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hyperlink" Target="https://www.lernort-buttenwiesen.de/" TargetMode="Externa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88388" y="406119"/>
            <a:ext cx="2315138" cy="830997"/>
          </a:xfrm>
          <a:prstGeom prst="rect">
            <a:avLst/>
          </a:prstGeom>
        </p:spPr>
      </p:pic>
      <p:sp>
        <p:nvSpPr>
          <p:cNvPr id="9" name="Titel 1"/>
          <p:cNvSpPr>
            <a:spLocks noGrp="1"/>
          </p:cNvSpPr>
          <p:nvPr>
            <p:ph type="ctrTitle"/>
          </p:nvPr>
        </p:nvSpPr>
        <p:spPr>
          <a:xfrm>
            <a:off x="2711624" y="2933537"/>
            <a:ext cx="6876764" cy="990927"/>
          </a:xfrm>
        </p:spPr>
        <p:txBody>
          <a:bodyPr>
            <a:noAutofit/>
          </a:bodyPr>
          <a:lstStyle/>
          <a:p>
            <a:br>
              <a:rPr lang="de-DE" sz="40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br>
            <a:br>
              <a:rPr lang="de-DE" sz="40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br>
            <a:br>
              <a:rPr lang="de-DE" sz="40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br>
            <a:br>
              <a:rPr lang="de-DE" sz="40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br>
            <a:br>
              <a:rPr lang="de-DE" sz="40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br>
            <a:br>
              <a:rPr lang="de-DE" sz="40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br>
            <a:br>
              <a:rPr lang="de-DE" sz="40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br>
            <a:endParaRPr lang="de-DE" sz="40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8" name="Grafik 7" descr="Ein Bild, das Text, Metallwaren, Stein enthält.&#10;&#10;Automatisch generierte Beschreibung">
            <a:extLst>
              <a:ext uri="{FF2B5EF4-FFF2-40B4-BE49-F238E27FC236}">
                <a16:creationId xmlns:a16="http://schemas.microsoft.com/office/drawing/2014/main" id="{96200A48-1C60-4572-BF64-5358DE5A40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533" y="155832"/>
            <a:ext cx="1775429" cy="1331572"/>
          </a:xfrm>
          <a:prstGeom prst="rect">
            <a:avLst/>
          </a:prstGeom>
        </p:spPr>
      </p:pic>
      <p:sp>
        <p:nvSpPr>
          <p:cNvPr id="12" name="Textfeld 11">
            <a:extLst>
              <a:ext uri="{FF2B5EF4-FFF2-40B4-BE49-F238E27FC236}">
                <a16:creationId xmlns:a16="http://schemas.microsoft.com/office/drawing/2014/main" id="{12E62C36-2F60-4571-BE17-3C6AFE21D3E6}"/>
              </a:ext>
            </a:extLst>
          </p:cNvPr>
          <p:cNvSpPr txBox="1"/>
          <p:nvPr/>
        </p:nvSpPr>
        <p:spPr>
          <a:xfrm>
            <a:off x="2798637" y="313787"/>
            <a:ext cx="6520792" cy="1015663"/>
          </a:xfrm>
          <a:prstGeom prst="rect">
            <a:avLst/>
          </a:prstGeom>
          <a:noFill/>
        </p:spPr>
        <p:txBody>
          <a:bodyPr wrap="square" rtlCol="0">
            <a:spAutoFit/>
          </a:bodyPr>
          <a:lstStyle/>
          <a:p>
            <a:r>
              <a:rPr lang="de-DE" sz="2000" dirty="0"/>
              <a:t>Jüdisches Erbe Buttenwiesen</a:t>
            </a:r>
            <a:br>
              <a:rPr lang="de-DE" sz="2000" dirty="0"/>
            </a:br>
            <a:r>
              <a:rPr lang="de-DE" sz="2000" dirty="0"/>
              <a:t>Lernort für Vielfalt, Demokratie und Menschenwürde</a:t>
            </a:r>
          </a:p>
          <a:p>
            <a:r>
              <a:rPr lang="de-DE" sz="2000" dirty="0"/>
              <a:t> / gegen Antisemitismus</a:t>
            </a:r>
          </a:p>
        </p:txBody>
      </p:sp>
      <p:sp>
        <p:nvSpPr>
          <p:cNvPr id="2" name="Textfeld 1">
            <a:extLst>
              <a:ext uri="{FF2B5EF4-FFF2-40B4-BE49-F238E27FC236}">
                <a16:creationId xmlns:a16="http://schemas.microsoft.com/office/drawing/2014/main" id="{31CE0E7A-9838-4DF8-BB77-10E4FD4C9595}"/>
              </a:ext>
            </a:extLst>
          </p:cNvPr>
          <p:cNvSpPr txBox="1"/>
          <p:nvPr/>
        </p:nvSpPr>
        <p:spPr>
          <a:xfrm>
            <a:off x="717533" y="1488761"/>
            <a:ext cx="11078026" cy="3908762"/>
          </a:xfrm>
          <a:prstGeom prst="rect">
            <a:avLst/>
          </a:prstGeom>
          <a:noFill/>
        </p:spPr>
        <p:txBody>
          <a:bodyPr wrap="square" rtlCol="0">
            <a:spAutoFit/>
          </a:bodyPr>
          <a:lstStyle/>
          <a:p>
            <a:pPr algn="ctr"/>
            <a:endParaRPr lang="de-DE" sz="3200" dirty="0"/>
          </a:p>
          <a:p>
            <a:pPr algn="ctr"/>
            <a:endParaRPr lang="de-DE" sz="3200" dirty="0"/>
          </a:p>
          <a:p>
            <a:pPr algn="ctr"/>
            <a:r>
              <a:rPr lang="de-DE" sz="6000" dirty="0"/>
              <a:t>Seminartag Qualifizierungskurs</a:t>
            </a:r>
          </a:p>
          <a:p>
            <a:pPr algn="ctr"/>
            <a:r>
              <a:rPr lang="de-DE" sz="6000" dirty="0"/>
              <a:t>am 18.3.2023</a:t>
            </a:r>
          </a:p>
          <a:p>
            <a:pPr algn="ctr"/>
            <a:endParaRPr lang="de-DE" sz="3200" dirty="0"/>
          </a:p>
          <a:p>
            <a:pPr algn="ctr"/>
            <a:endParaRPr lang="de-DE" sz="3200" dirty="0"/>
          </a:p>
        </p:txBody>
      </p:sp>
    </p:spTree>
    <p:extLst>
      <p:ext uri="{BB962C8B-B14F-4D97-AF65-F5344CB8AC3E}">
        <p14:creationId xmlns:p14="http://schemas.microsoft.com/office/powerpoint/2010/main" val="3629891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88388" y="406119"/>
            <a:ext cx="2315138" cy="830997"/>
          </a:xfrm>
          <a:prstGeom prst="rect">
            <a:avLst/>
          </a:prstGeom>
        </p:spPr>
      </p:pic>
      <p:sp>
        <p:nvSpPr>
          <p:cNvPr id="9" name="Titel 1"/>
          <p:cNvSpPr>
            <a:spLocks noGrp="1"/>
          </p:cNvSpPr>
          <p:nvPr>
            <p:ph type="ctrTitle"/>
          </p:nvPr>
        </p:nvSpPr>
        <p:spPr>
          <a:xfrm>
            <a:off x="1996007" y="1575052"/>
            <a:ext cx="6876764" cy="990927"/>
          </a:xfrm>
        </p:spPr>
        <p:txBody>
          <a:bodyPr>
            <a:noAutofit/>
          </a:bodyPr>
          <a:lstStyle/>
          <a:p>
            <a:br>
              <a:rPr lang="de-DE" sz="40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br>
            <a:br>
              <a:rPr lang="de-DE" sz="40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br>
            <a:br>
              <a:rPr lang="de-DE" sz="40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br>
            <a:br>
              <a:rPr lang="de-DE" sz="40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br>
            <a:br>
              <a:rPr lang="de-DE" sz="40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br>
            <a:br>
              <a:rPr lang="de-DE" sz="40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br>
            <a:br>
              <a:rPr lang="de-DE" sz="40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br>
            <a:endParaRPr lang="de-DE" sz="40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8" name="Grafik 7" descr="Ein Bild, das Text, Metallwaren, Stein enthält.&#10;&#10;Automatisch generierte Beschreibung">
            <a:extLst>
              <a:ext uri="{FF2B5EF4-FFF2-40B4-BE49-F238E27FC236}">
                <a16:creationId xmlns:a16="http://schemas.microsoft.com/office/drawing/2014/main" id="{96200A48-1C60-4572-BF64-5358DE5A40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7533" y="155832"/>
            <a:ext cx="1775429" cy="1331572"/>
          </a:xfrm>
          <a:prstGeom prst="rect">
            <a:avLst/>
          </a:prstGeom>
        </p:spPr>
      </p:pic>
      <p:sp>
        <p:nvSpPr>
          <p:cNvPr id="2" name="Textfeld 1">
            <a:extLst>
              <a:ext uri="{FF2B5EF4-FFF2-40B4-BE49-F238E27FC236}">
                <a16:creationId xmlns:a16="http://schemas.microsoft.com/office/drawing/2014/main" id="{31CE0E7A-9838-4DF8-BB77-10E4FD4C9595}"/>
              </a:ext>
            </a:extLst>
          </p:cNvPr>
          <p:cNvSpPr txBox="1"/>
          <p:nvPr/>
        </p:nvSpPr>
        <p:spPr>
          <a:xfrm>
            <a:off x="717533" y="1488761"/>
            <a:ext cx="11078026" cy="1077218"/>
          </a:xfrm>
          <a:prstGeom prst="rect">
            <a:avLst/>
          </a:prstGeom>
          <a:noFill/>
        </p:spPr>
        <p:txBody>
          <a:bodyPr wrap="square" rtlCol="0">
            <a:spAutoFit/>
          </a:bodyPr>
          <a:lstStyle/>
          <a:p>
            <a:pPr algn="ctr"/>
            <a:endParaRPr lang="de-DE" sz="3200" dirty="0"/>
          </a:p>
          <a:p>
            <a:pPr algn="ctr"/>
            <a:r>
              <a:rPr lang="de-DE" sz="3200" dirty="0"/>
              <a:t>Ablauf</a:t>
            </a:r>
          </a:p>
        </p:txBody>
      </p:sp>
      <p:sp>
        <p:nvSpPr>
          <p:cNvPr id="4" name="Textfeld 3">
            <a:extLst>
              <a:ext uri="{FF2B5EF4-FFF2-40B4-BE49-F238E27FC236}">
                <a16:creationId xmlns:a16="http://schemas.microsoft.com/office/drawing/2014/main" id="{3264A036-2E8F-E1FE-CE8C-EE1994047B97}"/>
              </a:ext>
            </a:extLst>
          </p:cNvPr>
          <p:cNvSpPr txBox="1"/>
          <p:nvPr/>
        </p:nvSpPr>
        <p:spPr>
          <a:xfrm>
            <a:off x="2951037" y="466187"/>
            <a:ext cx="6520792" cy="1015663"/>
          </a:xfrm>
          <a:prstGeom prst="rect">
            <a:avLst/>
          </a:prstGeom>
          <a:noFill/>
        </p:spPr>
        <p:txBody>
          <a:bodyPr wrap="square" rtlCol="0">
            <a:spAutoFit/>
          </a:bodyPr>
          <a:lstStyle/>
          <a:p>
            <a:r>
              <a:rPr lang="de-DE" sz="2000" dirty="0"/>
              <a:t>Jüdisches Erbe Buttenwiesen</a:t>
            </a:r>
            <a:br>
              <a:rPr lang="de-DE" sz="2000" dirty="0"/>
            </a:br>
            <a:r>
              <a:rPr lang="de-DE" sz="2000" dirty="0"/>
              <a:t>Lernort für Vielfalt, Demokratie und Menschenwürde</a:t>
            </a:r>
          </a:p>
          <a:p>
            <a:r>
              <a:rPr lang="de-DE" sz="2000" dirty="0"/>
              <a:t> / gegen Antisemitismus</a:t>
            </a:r>
          </a:p>
        </p:txBody>
      </p:sp>
      <p:sp>
        <p:nvSpPr>
          <p:cNvPr id="5" name="Textfeld 4">
            <a:extLst>
              <a:ext uri="{FF2B5EF4-FFF2-40B4-BE49-F238E27FC236}">
                <a16:creationId xmlns:a16="http://schemas.microsoft.com/office/drawing/2014/main" id="{126FB3E2-B1E0-F51D-C10F-94C985FCC226}"/>
              </a:ext>
            </a:extLst>
          </p:cNvPr>
          <p:cNvSpPr txBox="1"/>
          <p:nvPr/>
        </p:nvSpPr>
        <p:spPr>
          <a:xfrm>
            <a:off x="717533" y="2902226"/>
            <a:ext cx="11185993" cy="3754746"/>
          </a:xfrm>
          <a:prstGeom prst="rect">
            <a:avLst/>
          </a:prstGeom>
          <a:noFill/>
        </p:spPr>
        <p:txBody>
          <a:bodyPr wrap="square" rtlCol="0">
            <a:spAutoFit/>
          </a:bodyPr>
          <a:lstStyle/>
          <a:p>
            <a:pPr>
              <a:lnSpc>
                <a:spcPct val="107000"/>
              </a:lnSpc>
              <a:spcAft>
                <a:spcPts val="800"/>
              </a:spcAft>
            </a:pPr>
            <a:r>
              <a:rPr lang="de-DE" sz="1800" dirty="0">
                <a:ln>
                  <a:noFill/>
                </a:ln>
                <a:solidFill>
                  <a:srgbClr val="000000"/>
                </a:solidFill>
                <a:effectLst/>
                <a:uFill>
                  <a:solidFill>
                    <a:srgbClr val="000000"/>
                  </a:solidFill>
                </a:uFill>
                <a:latin typeface="Calibri" panose="020F0502020204030204" pitchFamily="34" charset="0"/>
                <a:ea typeface="Arial Unicode MS"/>
                <a:cs typeface="Arial Unicode MS"/>
              </a:rPr>
              <a:t>9:00	Come </a:t>
            </a:r>
            <a:r>
              <a:rPr lang="de-DE" sz="1800" dirty="0" err="1">
                <a:ln>
                  <a:noFill/>
                </a:ln>
                <a:solidFill>
                  <a:srgbClr val="000000"/>
                </a:solidFill>
                <a:effectLst/>
                <a:uFill>
                  <a:solidFill>
                    <a:srgbClr val="000000"/>
                  </a:solidFill>
                </a:uFill>
                <a:latin typeface="Calibri" panose="020F0502020204030204" pitchFamily="34" charset="0"/>
                <a:ea typeface="Arial Unicode MS"/>
                <a:cs typeface="Arial Unicode MS"/>
              </a:rPr>
              <a:t>together</a:t>
            </a:r>
            <a:r>
              <a:rPr lang="de-DE" sz="1800" dirty="0">
                <a:ln>
                  <a:noFill/>
                </a:ln>
                <a:solidFill>
                  <a:srgbClr val="000000"/>
                </a:solidFill>
                <a:effectLst/>
                <a:uFill>
                  <a:solidFill>
                    <a:srgbClr val="000000"/>
                  </a:solidFill>
                </a:uFill>
                <a:latin typeface="Calibri" panose="020F0502020204030204" pitchFamily="34" charset="0"/>
                <a:ea typeface="Arial Unicode MS"/>
                <a:cs typeface="Arial Unicode MS"/>
              </a:rPr>
              <a:t> – Begrüßung im Raum „von </a:t>
            </a:r>
            <a:r>
              <a:rPr lang="de-DE" sz="1800" dirty="0" err="1">
                <a:ln>
                  <a:noFill/>
                </a:ln>
                <a:solidFill>
                  <a:srgbClr val="000000"/>
                </a:solidFill>
                <a:effectLst/>
                <a:uFill>
                  <a:solidFill>
                    <a:srgbClr val="000000"/>
                  </a:solidFill>
                </a:uFill>
                <a:latin typeface="Calibri" panose="020F0502020204030204" pitchFamily="34" charset="0"/>
                <a:ea typeface="Arial Unicode MS"/>
                <a:cs typeface="Arial Unicode MS"/>
              </a:rPr>
              <a:t>Treuberg</a:t>
            </a:r>
            <a:r>
              <a:rPr lang="de-DE" sz="1800" dirty="0">
                <a:ln>
                  <a:noFill/>
                </a:ln>
                <a:solidFill>
                  <a:srgbClr val="000000"/>
                </a:solidFill>
                <a:effectLst/>
                <a:uFill>
                  <a:solidFill>
                    <a:srgbClr val="000000"/>
                  </a:solidFill>
                </a:uFill>
                <a:latin typeface="Calibri" panose="020F0502020204030204" pitchFamily="34" charset="0"/>
                <a:ea typeface="Arial Unicode MS"/>
                <a:cs typeface="Arial Unicode MS"/>
              </a:rPr>
              <a:t>“</a:t>
            </a:r>
          </a:p>
          <a:p>
            <a:pPr>
              <a:lnSpc>
                <a:spcPct val="107000"/>
              </a:lnSpc>
              <a:spcAft>
                <a:spcPts val="800"/>
              </a:spcAft>
            </a:pPr>
            <a:r>
              <a:rPr lang="de-DE" sz="1800" dirty="0">
                <a:ln>
                  <a:noFill/>
                </a:ln>
                <a:solidFill>
                  <a:srgbClr val="000000"/>
                </a:solidFill>
                <a:effectLst/>
                <a:uFill>
                  <a:solidFill>
                    <a:srgbClr val="000000"/>
                  </a:solidFill>
                </a:uFill>
                <a:latin typeface="Calibri" panose="020F0502020204030204" pitchFamily="34" charset="0"/>
                <a:ea typeface="Arial Unicode MS"/>
                <a:cs typeface="Arial Unicode MS"/>
              </a:rPr>
              <a:t>9:15	Didaktische Orientierung als Markenkern des „Lernorts Buttenwiesen“ </a:t>
            </a:r>
          </a:p>
          <a:p>
            <a:pPr marL="447675" indent="-447675">
              <a:lnSpc>
                <a:spcPct val="107000"/>
              </a:lnSpc>
              <a:spcAft>
                <a:spcPts val="800"/>
              </a:spcAft>
            </a:pPr>
            <a:r>
              <a:rPr lang="de-DE" sz="1800" dirty="0">
                <a:ln>
                  <a:noFill/>
                </a:ln>
                <a:solidFill>
                  <a:srgbClr val="000000"/>
                </a:solidFill>
                <a:effectLst/>
                <a:uFill>
                  <a:solidFill>
                    <a:srgbClr val="000000"/>
                  </a:solidFill>
                </a:uFill>
                <a:latin typeface="Calibri" panose="020F0502020204030204" pitchFamily="34" charset="0"/>
                <a:ea typeface="Arial Unicode MS"/>
                <a:cs typeface="Arial Unicode MS"/>
              </a:rPr>
              <a:t>9:30		Lehren und Lernen bei Führungen am Lernort</a:t>
            </a:r>
            <a:br>
              <a:rPr lang="de-DE" sz="1800" dirty="0">
                <a:ln>
                  <a:noFill/>
                </a:ln>
                <a:solidFill>
                  <a:srgbClr val="000000"/>
                </a:solidFill>
                <a:effectLst/>
                <a:uFill>
                  <a:solidFill>
                    <a:srgbClr val="000000"/>
                  </a:solidFill>
                </a:uFill>
                <a:latin typeface="Calibri" panose="020F0502020204030204" pitchFamily="34" charset="0"/>
                <a:ea typeface="Arial Unicode MS"/>
                <a:cs typeface="Arial Unicode MS"/>
              </a:rPr>
            </a:br>
            <a:r>
              <a:rPr lang="de-DE" sz="1800" dirty="0">
                <a:ln>
                  <a:noFill/>
                </a:ln>
                <a:solidFill>
                  <a:srgbClr val="000000"/>
                </a:solidFill>
                <a:effectLst/>
                <a:uFill>
                  <a:solidFill>
                    <a:srgbClr val="000000"/>
                  </a:solidFill>
                </a:uFill>
                <a:latin typeface="Calibri" panose="020F0502020204030204" pitchFamily="34" charset="0"/>
                <a:ea typeface="Arial Unicode MS"/>
                <a:cs typeface="Arial Unicode MS"/>
              </a:rPr>
              <a:t>	didaktische Praxistipps mit Übungen und integriertem Kaffee</a:t>
            </a:r>
          </a:p>
          <a:p>
            <a:pPr marL="447675" indent="-447675">
              <a:lnSpc>
                <a:spcPct val="107000"/>
              </a:lnSpc>
              <a:spcAft>
                <a:spcPts val="800"/>
              </a:spcAft>
            </a:pPr>
            <a:r>
              <a:rPr lang="de-DE" sz="1800" dirty="0">
                <a:ln>
                  <a:noFill/>
                </a:ln>
                <a:solidFill>
                  <a:srgbClr val="000000"/>
                </a:solidFill>
                <a:effectLst/>
                <a:uFill>
                  <a:solidFill>
                    <a:srgbClr val="000000"/>
                  </a:solidFill>
                </a:uFill>
                <a:latin typeface="Calibri" panose="020F0502020204030204" pitchFamily="34" charset="0"/>
                <a:ea typeface="Arial Unicode MS"/>
                <a:cs typeface="Arial Unicode MS"/>
              </a:rPr>
              <a:t>11:30 	Mitwirkung bei Führungen und Workshops </a:t>
            </a:r>
            <a:br>
              <a:rPr lang="de-DE" sz="1800" dirty="0">
                <a:ln>
                  <a:noFill/>
                </a:ln>
                <a:solidFill>
                  <a:srgbClr val="000000"/>
                </a:solidFill>
                <a:effectLst/>
                <a:uFill>
                  <a:solidFill>
                    <a:srgbClr val="000000"/>
                  </a:solidFill>
                </a:uFill>
                <a:latin typeface="Calibri" panose="020F0502020204030204" pitchFamily="34" charset="0"/>
                <a:ea typeface="Arial Unicode MS"/>
                <a:cs typeface="Arial Unicode MS"/>
              </a:rPr>
            </a:br>
            <a:r>
              <a:rPr lang="de-DE" sz="1800" dirty="0">
                <a:ln>
                  <a:noFill/>
                </a:ln>
                <a:solidFill>
                  <a:srgbClr val="000000"/>
                </a:solidFill>
                <a:effectLst/>
                <a:uFill>
                  <a:solidFill>
                    <a:srgbClr val="000000"/>
                  </a:solidFill>
                </a:uFill>
                <a:latin typeface="Calibri" panose="020F0502020204030204" pitchFamily="34" charset="0"/>
                <a:ea typeface="Arial Unicode MS"/>
                <a:cs typeface="Arial Unicode MS"/>
              </a:rPr>
              <a:t>	Materialien – Abstimmung zu Themen und Terminen (z.B. am Themensonntag am 26.3.2023)</a:t>
            </a:r>
          </a:p>
          <a:p>
            <a:pPr>
              <a:lnSpc>
                <a:spcPct val="107000"/>
              </a:lnSpc>
              <a:spcAft>
                <a:spcPts val="800"/>
              </a:spcAft>
            </a:pPr>
            <a:r>
              <a:rPr lang="de-DE" sz="1800" dirty="0">
                <a:ln>
                  <a:noFill/>
                </a:ln>
                <a:solidFill>
                  <a:srgbClr val="000000"/>
                </a:solidFill>
                <a:effectLst/>
                <a:uFill>
                  <a:solidFill>
                    <a:srgbClr val="000000"/>
                  </a:solidFill>
                </a:uFill>
                <a:latin typeface="Calibri" panose="020F0502020204030204" pitchFamily="34" charset="0"/>
                <a:ea typeface="Arial Unicode MS"/>
                <a:cs typeface="Arial Unicode MS"/>
              </a:rPr>
              <a:t>12:15	Mittagspause - „Business-Lunch“ in der Gaststätte </a:t>
            </a:r>
          </a:p>
          <a:p>
            <a:pPr>
              <a:lnSpc>
                <a:spcPct val="107000"/>
              </a:lnSpc>
              <a:spcAft>
                <a:spcPts val="800"/>
              </a:spcAft>
            </a:pPr>
            <a:r>
              <a:rPr lang="de-DE" sz="1800" dirty="0">
                <a:ln>
                  <a:noFill/>
                </a:ln>
                <a:solidFill>
                  <a:srgbClr val="000000"/>
                </a:solidFill>
                <a:effectLst/>
                <a:uFill>
                  <a:solidFill>
                    <a:srgbClr val="000000"/>
                  </a:solidFill>
                </a:uFill>
                <a:latin typeface="Calibri" panose="020F0502020204030204" pitchFamily="34" charset="0"/>
                <a:ea typeface="Arial Unicode MS"/>
                <a:cs typeface="Arial Unicode MS"/>
              </a:rPr>
              <a:t>13:15	Antisemitismus: Workshop und Workshop-Beispiele </a:t>
            </a:r>
          </a:p>
          <a:p>
            <a:pPr>
              <a:lnSpc>
                <a:spcPct val="107000"/>
              </a:lnSpc>
              <a:spcAft>
                <a:spcPts val="800"/>
              </a:spcAft>
            </a:pPr>
            <a:r>
              <a:rPr lang="de-DE" sz="1800" dirty="0">
                <a:ln>
                  <a:noFill/>
                </a:ln>
                <a:solidFill>
                  <a:srgbClr val="000000"/>
                </a:solidFill>
                <a:effectLst/>
                <a:uFill>
                  <a:solidFill>
                    <a:srgbClr val="000000"/>
                  </a:solidFill>
                </a:uFill>
                <a:latin typeface="Calibri" panose="020F0502020204030204" pitchFamily="34" charset="0"/>
                <a:ea typeface="Arial Unicode MS"/>
                <a:cs typeface="Arial Unicode MS"/>
              </a:rPr>
              <a:t>15:15	Zweimal Café Einhorn - als Besucherdienst und als Besucher</a:t>
            </a:r>
          </a:p>
          <a:p>
            <a:r>
              <a:rPr lang="de-DE" sz="1800" dirty="0">
                <a:ln>
                  <a:noFill/>
                </a:ln>
                <a:solidFill>
                  <a:srgbClr val="000000"/>
                </a:solidFill>
                <a:effectLst/>
                <a:latin typeface="Calibri" panose="020F0502020204030204" pitchFamily="34" charset="0"/>
                <a:ea typeface="Arial Unicode MS"/>
                <a:cs typeface="Arial Unicode MS"/>
              </a:rPr>
              <a:t>16:30	Blitzlicht Feedback</a:t>
            </a:r>
            <a:endParaRPr lang="de-DE" dirty="0"/>
          </a:p>
        </p:txBody>
      </p:sp>
      <p:pic>
        <p:nvPicPr>
          <p:cNvPr id="6" name="Grafik 5">
            <a:extLst>
              <a:ext uri="{FF2B5EF4-FFF2-40B4-BE49-F238E27FC236}">
                <a16:creationId xmlns:a16="http://schemas.microsoft.com/office/drawing/2014/main" id="{A19F5D0B-C418-4354-32D0-7BB36B2D7AD8}"/>
              </a:ext>
            </a:extLst>
          </p:cNvPr>
          <p:cNvPicPr>
            <a:picLocks noChangeAspect="1"/>
          </p:cNvPicPr>
          <p:nvPr/>
        </p:nvPicPr>
        <p:blipFill>
          <a:blip r:embed="rId5"/>
          <a:stretch>
            <a:fillRect/>
          </a:stretch>
        </p:blipFill>
        <p:spPr>
          <a:xfrm>
            <a:off x="8236097" y="1766638"/>
            <a:ext cx="1352291" cy="1516941"/>
          </a:xfrm>
          <a:prstGeom prst="rect">
            <a:avLst/>
          </a:prstGeom>
        </p:spPr>
      </p:pic>
    </p:spTree>
    <p:extLst>
      <p:ext uri="{BB962C8B-B14F-4D97-AF65-F5344CB8AC3E}">
        <p14:creationId xmlns:p14="http://schemas.microsoft.com/office/powerpoint/2010/main" val="1952796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88388" y="406119"/>
            <a:ext cx="2315138" cy="830997"/>
          </a:xfrm>
          <a:prstGeom prst="rect">
            <a:avLst/>
          </a:prstGeom>
        </p:spPr>
      </p:pic>
      <p:sp>
        <p:nvSpPr>
          <p:cNvPr id="9" name="Titel 1"/>
          <p:cNvSpPr>
            <a:spLocks noGrp="1"/>
          </p:cNvSpPr>
          <p:nvPr>
            <p:ph type="ctrTitle"/>
          </p:nvPr>
        </p:nvSpPr>
        <p:spPr>
          <a:xfrm>
            <a:off x="2711624" y="2933537"/>
            <a:ext cx="6876764" cy="990927"/>
          </a:xfrm>
        </p:spPr>
        <p:txBody>
          <a:bodyPr>
            <a:noAutofit/>
          </a:bodyPr>
          <a:lstStyle/>
          <a:p>
            <a:br>
              <a:rPr lang="de-DE" sz="40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br>
            <a:br>
              <a:rPr lang="de-DE" sz="40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br>
            <a:br>
              <a:rPr lang="de-DE" sz="40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br>
            <a:br>
              <a:rPr lang="de-DE" sz="40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br>
            <a:br>
              <a:rPr lang="de-DE" sz="40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br>
            <a:br>
              <a:rPr lang="de-DE" sz="40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br>
            <a:br>
              <a:rPr lang="de-DE" sz="40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br>
            <a:endParaRPr lang="de-DE" sz="40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8" name="Grafik 7" descr="Ein Bild, das Text, Metallwaren, Stein enthält.&#10;&#10;Automatisch generierte Beschreibung">
            <a:extLst>
              <a:ext uri="{FF2B5EF4-FFF2-40B4-BE49-F238E27FC236}">
                <a16:creationId xmlns:a16="http://schemas.microsoft.com/office/drawing/2014/main" id="{96200A48-1C60-4572-BF64-5358DE5A40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7533" y="155832"/>
            <a:ext cx="1775429" cy="1331572"/>
          </a:xfrm>
          <a:prstGeom prst="rect">
            <a:avLst/>
          </a:prstGeom>
        </p:spPr>
      </p:pic>
      <p:sp>
        <p:nvSpPr>
          <p:cNvPr id="2" name="Textfeld 1">
            <a:extLst>
              <a:ext uri="{FF2B5EF4-FFF2-40B4-BE49-F238E27FC236}">
                <a16:creationId xmlns:a16="http://schemas.microsoft.com/office/drawing/2014/main" id="{31CE0E7A-9838-4DF8-BB77-10E4FD4C9595}"/>
              </a:ext>
            </a:extLst>
          </p:cNvPr>
          <p:cNvSpPr txBox="1"/>
          <p:nvPr/>
        </p:nvSpPr>
        <p:spPr>
          <a:xfrm>
            <a:off x="717533" y="2484629"/>
            <a:ext cx="11078026" cy="3046988"/>
          </a:xfrm>
          <a:prstGeom prst="rect">
            <a:avLst/>
          </a:prstGeom>
          <a:noFill/>
        </p:spPr>
        <p:txBody>
          <a:bodyPr wrap="square" rtlCol="0">
            <a:spAutoFit/>
          </a:bodyPr>
          <a:lstStyle/>
          <a:p>
            <a:pPr marL="457200" indent="-457200">
              <a:buFont typeface="Arial" panose="020B0604020202020204" pitchFamily="34" charset="0"/>
              <a:buChar char="•"/>
            </a:pPr>
            <a:r>
              <a:rPr lang="de-DE" sz="2400" dirty="0"/>
              <a:t>Lernzielorientierung des Lernorts: Themensonntage, Themenführungen, Lernangebote</a:t>
            </a:r>
            <a:br>
              <a:rPr lang="de-DE" sz="2400" dirty="0"/>
            </a:br>
            <a:endParaRPr lang="de-DE" sz="2400" dirty="0"/>
          </a:p>
          <a:p>
            <a:pPr marL="457200" indent="-457200">
              <a:buFont typeface="Arial" panose="020B0604020202020204" pitchFamily="34" charset="0"/>
              <a:buChar char="•"/>
            </a:pPr>
            <a:r>
              <a:rPr lang="de-DE" sz="2400" dirty="0"/>
              <a:t>Jüdisches Erbe – Geschichte mit einem Fokus auf Aktualität und  Zukunft </a:t>
            </a:r>
            <a:br>
              <a:rPr lang="de-DE" sz="2400" dirty="0"/>
            </a:br>
            <a:endParaRPr lang="de-DE" sz="2400" dirty="0"/>
          </a:p>
          <a:p>
            <a:pPr marL="457200" indent="-457200">
              <a:buFont typeface="Arial" panose="020B0604020202020204" pitchFamily="34" charset="0"/>
              <a:buChar char="•"/>
            </a:pPr>
            <a:r>
              <a:rPr lang="de-DE" sz="2400" dirty="0"/>
              <a:t>Antisemitismusprävention</a:t>
            </a:r>
          </a:p>
          <a:p>
            <a:endParaRPr lang="de-DE" sz="2400" dirty="0"/>
          </a:p>
          <a:p>
            <a:pPr marL="457200" indent="-457200">
              <a:buFont typeface="Arial" panose="020B0604020202020204" pitchFamily="34" charset="0"/>
              <a:buChar char="•"/>
            </a:pPr>
            <a:r>
              <a:rPr lang="de-DE" sz="2400" dirty="0"/>
              <a:t>Integrierte Geschichte</a:t>
            </a:r>
          </a:p>
        </p:txBody>
      </p:sp>
      <p:sp>
        <p:nvSpPr>
          <p:cNvPr id="4" name="Textfeld 3">
            <a:extLst>
              <a:ext uri="{FF2B5EF4-FFF2-40B4-BE49-F238E27FC236}">
                <a16:creationId xmlns:a16="http://schemas.microsoft.com/office/drawing/2014/main" id="{3264A036-2E8F-E1FE-CE8C-EE1994047B97}"/>
              </a:ext>
            </a:extLst>
          </p:cNvPr>
          <p:cNvSpPr txBox="1"/>
          <p:nvPr/>
        </p:nvSpPr>
        <p:spPr>
          <a:xfrm>
            <a:off x="2937785" y="434984"/>
            <a:ext cx="6520792" cy="584775"/>
          </a:xfrm>
          <a:prstGeom prst="rect">
            <a:avLst/>
          </a:prstGeom>
          <a:noFill/>
        </p:spPr>
        <p:txBody>
          <a:bodyPr wrap="square" rtlCol="0">
            <a:spAutoFit/>
          </a:bodyPr>
          <a:lstStyle/>
          <a:p>
            <a:r>
              <a:rPr lang="de-DE" sz="1600" dirty="0"/>
              <a:t>Jüdisches Erbe Buttenwiesen - Lernort für Vielfalt, Demokratie und Menschenwürde  / gegen Antisemitismus</a:t>
            </a:r>
          </a:p>
        </p:txBody>
      </p:sp>
      <p:sp>
        <p:nvSpPr>
          <p:cNvPr id="6" name="Textfeld 5">
            <a:extLst>
              <a:ext uri="{FF2B5EF4-FFF2-40B4-BE49-F238E27FC236}">
                <a16:creationId xmlns:a16="http://schemas.microsoft.com/office/drawing/2014/main" id="{24CB30C0-F6EC-583A-0382-63A420B91B47}"/>
              </a:ext>
            </a:extLst>
          </p:cNvPr>
          <p:cNvSpPr txBox="1"/>
          <p:nvPr/>
        </p:nvSpPr>
        <p:spPr>
          <a:xfrm>
            <a:off x="2711624" y="1405580"/>
            <a:ext cx="6520792" cy="523220"/>
          </a:xfrm>
          <a:prstGeom prst="rect">
            <a:avLst/>
          </a:prstGeom>
          <a:noFill/>
        </p:spPr>
        <p:txBody>
          <a:bodyPr wrap="square" rtlCol="0">
            <a:spAutoFit/>
          </a:bodyPr>
          <a:lstStyle/>
          <a:p>
            <a:pPr algn="ctr"/>
            <a:r>
              <a:rPr lang="de-DE" sz="2800" dirty="0"/>
              <a:t>Didaktische Orientierung als Markenkern</a:t>
            </a:r>
          </a:p>
        </p:txBody>
      </p:sp>
    </p:spTree>
    <p:extLst>
      <p:ext uri="{BB962C8B-B14F-4D97-AF65-F5344CB8AC3E}">
        <p14:creationId xmlns:p14="http://schemas.microsoft.com/office/powerpoint/2010/main" val="8488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88388" y="406119"/>
            <a:ext cx="2315138" cy="830997"/>
          </a:xfrm>
          <a:prstGeom prst="rect">
            <a:avLst/>
          </a:prstGeom>
        </p:spPr>
      </p:pic>
      <p:sp>
        <p:nvSpPr>
          <p:cNvPr id="9" name="Titel 1"/>
          <p:cNvSpPr>
            <a:spLocks noGrp="1"/>
          </p:cNvSpPr>
          <p:nvPr>
            <p:ph type="ctrTitle"/>
          </p:nvPr>
        </p:nvSpPr>
        <p:spPr>
          <a:xfrm>
            <a:off x="2711624" y="2933537"/>
            <a:ext cx="6876764" cy="990927"/>
          </a:xfrm>
        </p:spPr>
        <p:txBody>
          <a:bodyPr>
            <a:noAutofit/>
          </a:bodyPr>
          <a:lstStyle/>
          <a:p>
            <a:br>
              <a:rPr lang="de-DE" sz="40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br>
            <a:br>
              <a:rPr lang="de-DE" sz="40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br>
            <a:br>
              <a:rPr lang="de-DE" sz="40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br>
            <a:br>
              <a:rPr lang="de-DE" sz="40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br>
            <a:br>
              <a:rPr lang="de-DE" sz="40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br>
            <a:br>
              <a:rPr lang="de-DE" sz="40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br>
            <a:br>
              <a:rPr lang="de-DE" sz="40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br>
            <a:endParaRPr lang="de-DE" sz="40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8" name="Grafik 7" descr="Ein Bild, das Text, Metallwaren, Stein enthält.&#10;&#10;Automatisch generierte Beschreibung">
            <a:extLst>
              <a:ext uri="{FF2B5EF4-FFF2-40B4-BE49-F238E27FC236}">
                <a16:creationId xmlns:a16="http://schemas.microsoft.com/office/drawing/2014/main" id="{96200A48-1C60-4572-BF64-5358DE5A40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7533" y="155832"/>
            <a:ext cx="1775429" cy="1331572"/>
          </a:xfrm>
          <a:prstGeom prst="rect">
            <a:avLst/>
          </a:prstGeom>
        </p:spPr>
      </p:pic>
      <p:sp>
        <p:nvSpPr>
          <p:cNvPr id="2" name="Textfeld 1">
            <a:extLst>
              <a:ext uri="{FF2B5EF4-FFF2-40B4-BE49-F238E27FC236}">
                <a16:creationId xmlns:a16="http://schemas.microsoft.com/office/drawing/2014/main" id="{31CE0E7A-9838-4DF8-BB77-10E4FD4C9595}"/>
              </a:ext>
            </a:extLst>
          </p:cNvPr>
          <p:cNvSpPr txBox="1"/>
          <p:nvPr/>
        </p:nvSpPr>
        <p:spPr>
          <a:xfrm>
            <a:off x="717533" y="2484629"/>
            <a:ext cx="11078026" cy="4524315"/>
          </a:xfrm>
          <a:prstGeom prst="rect">
            <a:avLst/>
          </a:prstGeom>
          <a:noFill/>
        </p:spPr>
        <p:txBody>
          <a:bodyPr wrap="square" rtlCol="0">
            <a:spAutoFit/>
          </a:bodyPr>
          <a:lstStyle/>
          <a:p>
            <a:pPr marL="457200" indent="-457200">
              <a:buFont typeface="Arial" panose="020B0604020202020204" pitchFamily="34" charset="0"/>
              <a:buChar char="•"/>
            </a:pPr>
            <a:r>
              <a:rPr lang="de-DE" sz="2400" dirty="0"/>
              <a:t>Rahmenbedingungen: Schlüsselgewalt, Selbstversorgung, Gemeinde</a:t>
            </a:r>
          </a:p>
          <a:p>
            <a:pPr marL="457200" indent="-457200">
              <a:buFont typeface="Arial" panose="020B0604020202020204" pitchFamily="34" charset="0"/>
              <a:buChar char="•"/>
            </a:pPr>
            <a:r>
              <a:rPr lang="de-DE" sz="2400" dirty="0"/>
              <a:t>Materialien:</a:t>
            </a:r>
            <a:br>
              <a:rPr lang="de-DE" sz="2400" dirty="0"/>
            </a:br>
            <a:r>
              <a:rPr lang="de-DE" sz="2400" dirty="0"/>
              <a:t>	</a:t>
            </a:r>
            <a:r>
              <a:rPr lang="de-DE" sz="2400" dirty="0" err="1"/>
              <a:t>Lernortvorbereitungssraum</a:t>
            </a:r>
            <a:r>
              <a:rPr lang="de-DE" sz="2400" dirty="0"/>
              <a:t> (Laminate, Café Einhorn, Banner, Broschüren, 	Gegenstände), Archiv</a:t>
            </a:r>
          </a:p>
          <a:p>
            <a:pPr marL="457200" indent="-457200">
              <a:buFont typeface="Arial" panose="020B0604020202020204" pitchFamily="34" charset="0"/>
              <a:buChar char="•"/>
            </a:pPr>
            <a:r>
              <a:rPr lang="de-DE" sz="2400" dirty="0"/>
              <a:t>Interner Bereich:  </a:t>
            </a:r>
            <a:r>
              <a:rPr lang="de-DE" sz="2400" dirty="0">
                <a:hlinkClick r:id="rId5"/>
              </a:rPr>
              <a:t>https://www.lernort-buttenwiesen.de/</a:t>
            </a:r>
            <a:r>
              <a:rPr lang="de-DE" sz="2400" dirty="0"/>
              <a:t> Klappmenü unter „Start“</a:t>
            </a:r>
          </a:p>
          <a:p>
            <a:pPr marL="457200" indent="-457200">
              <a:buFont typeface="Arial" panose="020B0604020202020204" pitchFamily="34" charset="0"/>
              <a:buChar char="•"/>
            </a:pPr>
            <a:r>
              <a:rPr lang="de-DE" sz="2400" dirty="0">
                <a:hlinkClick r:id="" action="ppaction://hlinkshowjump?jump=nextslide"/>
              </a:rPr>
              <a:t>Termine </a:t>
            </a:r>
            <a:r>
              <a:rPr lang="de-DE" sz="2400" dirty="0"/>
              <a:t>2023</a:t>
            </a:r>
          </a:p>
          <a:p>
            <a:pPr marL="457200" indent="-457200">
              <a:buFont typeface="Arial" panose="020B0604020202020204" pitchFamily="34" charset="0"/>
              <a:buChar char="•"/>
            </a:pPr>
            <a:r>
              <a:rPr lang="de-DE" sz="2400" dirty="0"/>
              <a:t>Aufwandsentschädigung für Aufsicht, Begleitung, selbstständige Führung / Gestaltung (ehrenamtlich)/Honorar („Übungsleiter“, Profi): 15 – 45 €/h</a:t>
            </a:r>
          </a:p>
          <a:p>
            <a:pPr marL="457200" indent="-457200">
              <a:buFont typeface="Arial" panose="020B0604020202020204" pitchFamily="34" charset="0"/>
              <a:buChar char="•"/>
            </a:pPr>
            <a:r>
              <a:rPr lang="de-DE" sz="2400" dirty="0"/>
              <a:t>Veröffentlichung von Lernortangeboten für Schulklassen, Betriebsführungen, Gemeinden …. noch 2023 ??? </a:t>
            </a:r>
          </a:p>
          <a:p>
            <a:endParaRPr lang="de-DE" sz="2400" dirty="0"/>
          </a:p>
          <a:p>
            <a:pPr marL="457200" indent="-457200">
              <a:buFont typeface="Arial" panose="020B0604020202020204" pitchFamily="34" charset="0"/>
              <a:buChar char="•"/>
            </a:pPr>
            <a:endParaRPr lang="de-DE" sz="2400" dirty="0"/>
          </a:p>
        </p:txBody>
      </p:sp>
      <p:sp>
        <p:nvSpPr>
          <p:cNvPr id="4" name="Textfeld 3">
            <a:extLst>
              <a:ext uri="{FF2B5EF4-FFF2-40B4-BE49-F238E27FC236}">
                <a16:creationId xmlns:a16="http://schemas.microsoft.com/office/drawing/2014/main" id="{3264A036-2E8F-E1FE-CE8C-EE1994047B97}"/>
              </a:ext>
            </a:extLst>
          </p:cNvPr>
          <p:cNvSpPr txBox="1"/>
          <p:nvPr/>
        </p:nvSpPr>
        <p:spPr>
          <a:xfrm>
            <a:off x="2937785" y="434984"/>
            <a:ext cx="6520792" cy="584775"/>
          </a:xfrm>
          <a:prstGeom prst="rect">
            <a:avLst/>
          </a:prstGeom>
          <a:noFill/>
        </p:spPr>
        <p:txBody>
          <a:bodyPr wrap="square" rtlCol="0">
            <a:spAutoFit/>
          </a:bodyPr>
          <a:lstStyle/>
          <a:p>
            <a:r>
              <a:rPr lang="de-DE" sz="1600" dirty="0"/>
              <a:t>Jüdisches Erbe Buttenwiesen - Lernort für Vielfalt, Demokratie und Menschenwürde  / gegen Antisemitismus</a:t>
            </a:r>
          </a:p>
        </p:txBody>
      </p:sp>
      <p:sp>
        <p:nvSpPr>
          <p:cNvPr id="6" name="Textfeld 5">
            <a:extLst>
              <a:ext uri="{FF2B5EF4-FFF2-40B4-BE49-F238E27FC236}">
                <a16:creationId xmlns:a16="http://schemas.microsoft.com/office/drawing/2014/main" id="{24CB30C0-F6EC-583A-0382-63A420B91B47}"/>
              </a:ext>
            </a:extLst>
          </p:cNvPr>
          <p:cNvSpPr txBox="1"/>
          <p:nvPr/>
        </p:nvSpPr>
        <p:spPr>
          <a:xfrm>
            <a:off x="2711624" y="1405580"/>
            <a:ext cx="6520792" cy="523220"/>
          </a:xfrm>
          <a:prstGeom prst="rect">
            <a:avLst/>
          </a:prstGeom>
          <a:noFill/>
        </p:spPr>
        <p:txBody>
          <a:bodyPr wrap="square" rtlCol="0">
            <a:spAutoFit/>
          </a:bodyPr>
          <a:lstStyle/>
          <a:p>
            <a:pPr algn="ctr"/>
            <a:r>
              <a:rPr lang="de-DE" sz="2800" dirty="0"/>
              <a:t>Besucherdienst  - künftige Praxis</a:t>
            </a:r>
          </a:p>
        </p:txBody>
      </p:sp>
    </p:spTree>
    <p:extLst>
      <p:ext uri="{BB962C8B-B14F-4D97-AF65-F5344CB8AC3E}">
        <p14:creationId xmlns:p14="http://schemas.microsoft.com/office/powerpoint/2010/main" val="2550120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p:cNvSpPr>
            <a:spLocks noGrp="1"/>
          </p:cNvSpPr>
          <p:nvPr>
            <p:ph type="ctrTitle"/>
          </p:nvPr>
        </p:nvSpPr>
        <p:spPr>
          <a:xfrm>
            <a:off x="2711624" y="2933537"/>
            <a:ext cx="6876764" cy="990927"/>
          </a:xfrm>
        </p:spPr>
        <p:txBody>
          <a:bodyPr>
            <a:noAutofit/>
          </a:bodyPr>
          <a:lstStyle/>
          <a:p>
            <a:br>
              <a:rPr lang="de-DE" sz="40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br>
            <a:br>
              <a:rPr lang="de-DE" sz="40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br>
            <a:br>
              <a:rPr lang="de-DE" sz="40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br>
            <a:br>
              <a:rPr lang="de-DE" sz="40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br>
            <a:br>
              <a:rPr lang="de-DE" sz="40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br>
            <a:br>
              <a:rPr lang="de-DE" sz="40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br>
            <a:br>
              <a:rPr lang="de-DE" sz="40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br>
            <a:endParaRPr lang="de-DE" sz="40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 name="Textfeld 1">
            <a:extLst>
              <a:ext uri="{FF2B5EF4-FFF2-40B4-BE49-F238E27FC236}">
                <a16:creationId xmlns:a16="http://schemas.microsoft.com/office/drawing/2014/main" id="{31CE0E7A-9838-4DF8-BB77-10E4FD4C9595}"/>
              </a:ext>
            </a:extLst>
          </p:cNvPr>
          <p:cNvSpPr txBox="1"/>
          <p:nvPr/>
        </p:nvSpPr>
        <p:spPr>
          <a:xfrm>
            <a:off x="717533" y="2484629"/>
            <a:ext cx="11078026" cy="830997"/>
          </a:xfrm>
          <a:prstGeom prst="rect">
            <a:avLst/>
          </a:prstGeom>
          <a:noFill/>
        </p:spPr>
        <p:txBody>
          <a:bodyPr wrap="square" rtlCol="0">
            <a:spAutoFit/>
          </a:bodyPr>
          <a:lstStyle/>
          <a:p>
            <a:endParaRPr lang="de-DE" sz="2400" dirty="0"/>
          </a:p>
          <a:p>
            <a:pPr marL="457200" indent="-457200">
              <a:buFont typeface="Arial" panose="020B0604020202020204" pitchFamily="34" charset="0"/>
              <a:buChar char="•"/>
            </a:pPr>
            <a:endParaRPr lang="de-DE" sz="2400" dirty="0"/>
          </a:p>
        </p:txBody>
      </p:sp>
      <p:graphicFrame>
        <p:nvGraphicFramePr>
          <p:cNvPr id="7" name="Tabelle 6">
            <a:extLst>
              <a:ext uri="{FF2B5EF4-FFF2-40B4-BE49-F238E27FC236}">
                <a16:creationId xmlns:a16="http://schemas.microsoft.com/office/drawing/2014/main" id="{C0CDFCFF-22C8-A1A4-E956-571709BC77BE}"/>
              </a:ext>
            </a:extLst>
          </p:cNvPr>
          <p:cNvGraphicFramePr>
            <a:graphicFrameLocks noGrp="1"/>
          </p:cNvGraphicFramePr>
          <p:nvPr>
            <p:extLst>
              <p:ext uri="{D42A27DB-BD31-4B8C-83A1-F6EECF244321}">
                <p14:modId xmlns:p14="http://schemas.microsoft.com/office/powerpoint/2010/main" val="1485056541"/>
              </p:ext>
            </p:extLst>
          </p:nvPr>
        </p:nvGraphicFramePr>
        <p:xfrm>
          <a:off x="556987" y="0"/>
          <a:ext cx="11078025" cy="6407429"/>
        </p:xfrm>
        <a:graphic>
          <a:graphicData uri="http://schemas.openxmlformats.org/drawingml/2006/table">
            <a:tbl>
              <a:tblPr>
                <a:tableStyleId>{5C22544A-7EE6-4342-B048-85BDC9FD1C3A}</a:tableStyleId>
              </a:tblPr>
              <a:tblGrid>
                <a:gridCol w="2435426">
                  <a:extLst>
                    <a:ext uri="{9D8B030D-6E8A-4147-A177-3AD203B41FA5}">
                      <a16:colId xmlns:a16="http://schemas.microsoft.com/office/drawing/2014/main" val="1682266779"/>
                    </a:ext>
                  </a:extLst>
                </a:gridCol>
                <a:gridCol w="553506">
                  <a:extLst>
                    <a:ext uri="{9D8B030D-6E8A-4147-A177-3AD203B41FA5}">
                      <a16:colId xmlns:a16="http://schemas.microsoft.com/office/drawing/2014/main" val="4266558364"/>
                    </a:ext>
                  </a:extLst>
                </a:gridCol>
                <a:gridCol w="557458">
                  <a:extLst>
                    <a:ext uri="{9D8B030D-6E8A-4147-A177-3AD203B41FA5}">
                      <a16:colId xmlns:a16="http://schemas.microsoft.com/office/drawing/2014/main" val="1646008032"/>
                    </a:ext>
                  </a:extLst>
                </a:gridCol>
                <a:gridCol w="3546392">
                  <a:extLst>
                    <a:ext uri="{9D8B030D-6E8A-4147-A177-3AD203B41FA5}">
                      <a16:colId xmlns:a16="http://schemas.microsoft.com/office/drawing/2014/main" val="364788037"/>
                    </a:ext>
                  </a:extLst>
                </a:gridCol>
                <a:gridCol w="3985243">
                  <a:extLst>
                    <a:ext uri="{9D8B030D-6E8A-4147-A177-3AD203B41FA5}">
                      <a16:colId xmlns:a16="http://schemas.microsoft.com/office/drawing/2014/main" val="3307528512"/>
                    </a:ext>
                  </a:extLst>
                </a:gridCol>
              </a:tblGrid>
              <a:tr h="278584">
                <a:tc>
                  <a:txBody>
                    <a:bodyPr/>
                    <a:lstStyle/>
                    <a:p>
                      <a:pPr algn="l" fontAlgn="t"/>
                      <a:r>
                        <a:rPr lang="de-DE" sz="1100" u="none" strike="noStrike">
                          <a:effectLst/>
                        </a:rPr>
                        <a:t>Sonntag, 26. März 2023</a:t>
                      </a:r>
                      <a:endParaRPr lang="de-DE" sz="11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de-DE" sz="1100" u="none" strike="noStrike">
                          <a:effectLst/>
                        </a:rPr>
                        <a:t>14:00</a:t>
                      </a:r>
                      <a:endParaRPr lang="de-DE" sz="11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de-DE" sz="1100" u="none" strike="noStrike">
                          <a:effectLst/>
                        </a:rPr>
                        <a:t>17:00</a:t>
                      </a:r>
                      <a:endParaRPr lang="de-DE" sz="11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de-DE" sz="1100" u="none" strike="noStrike" dirty="0">
                          <a:effectLst/>
                        </a:rPr>
                        <a:t>Themensonntag - Häuser und Leute um 1900</a:t>
                      </a:r>
                      <a:endParaRPr lang="de-DE" sz="11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t"/>
                      <a:r>
                        <a:rPr lang="de-DE" sz="1100" u="none" strike="noStrike">
                          <a:effectLst/>
                        </a:rPr>
                        <a:t>öffentlich</a:t>
                      </a:r>
                      <a:endParaRPr lang="de-DE" sz="11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3845503212"/>
                  </a:ext>
                </a:extLst>
              </a:tr>
              <a:tr h="278584">
                <a:tc>
                  <a:txBody>
                    <a:bodyPr/>
                    <a:lstStyle/>
                    <a:p>
                      <a:pPr algn="l" fontAlgn="t"/>
                      <a:r>
                        <a:rPr lang="de-DE" sz="1100" u="none" strike="noStrike">
                          <a:effectLst/>
                        </a:rPr>
                        <a:t>Donnerstag, 30. März 2023</a:t>
                      </a:r>
                      <a:endParaRPr lang="de-DE" sz="11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de-DE" sz="1100" u="none" strike="noStrike">
                          <a:effectLst/>
                        </a:rPr>
                        <a:t>9:45</a:t>
                      </a:r>
                      <a:endParaRPr lang="de-DE" sz="11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de-DE" sz="1100" u="none" strike="noStrike">
                          <a:effectLst/>
                        </a:rPr>
                        <a:t>15:15</a:t>
                      </a:r>
                      <a:endParaRPr lang="de-DE" sz="11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de-DE" sz="1100" u="none" strike="noStrike">
                          <a:effectLst/>
                        </a:rPr>
                        <a:t>Studientag</a:t>
                      </a:r>
                      <a:endParaRPr lang="de-DE" sz="11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de-DE" sz="1100" u="none" strike="noStrike">
                          <a:effectLst/>
                        </a:rPr>
                        <a:t>APH 18</a:t>
                      </a:r>
                      <a:endParaRPr lang="de-DE" sz="11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2984551070"/>
                  </a:ext>
                </a:extLst>
              </a:tr>
              <a:tr h="278584">
                <a:tc>
                  <a:txBody>
                    <a:bodyPr/>
                    <a:lstStyle/>
                    <a:p>
                      <a:pPr algn="l" fontAlgn="t"/>
                      <a:r>
                        <a:rPr lang="de-DE" sz="1100" u="none" strike="noStrike">
                          <a:effectLst/>
                        </a:rPr>
                        <a:t>Dienstag, 18. April 2023</a:t>
                      </a:r>
                      <a:endParaRPr lang="de-DE" sz="11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de-DE" sz="1100" u="none" strike="noStrike">
                          <a:effectLst/>
                        </a:rPr>
                        <a:t> </a:t>
                      </a:r>
                      <a:endParaRPr lang="de-DE" sz="11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de-DE" sz="1100" u="none" strike="noStrike">
                          <a:effectLst/>
                        </a:rPr>
                        <a:t> </a:t>
                      </a:r>
                      <a:endParaRPr lang="de-DE" sz="11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de-DE" sz="1100" u="none" strike="noStrike">
                          <a:effectLst/>
                        </a:rPr>
                        <a:t>Besuche Einstein-Family - Frau Castiglioni</a:t>
                      </a:r>
                      <a:endParaRPr lang="de-DE" sz="11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de-DE" sz="1100" u="none" strike="noStrike">
                          <a:effectLst/>
                        </a:rPr>
                        <a:t>Kernteam </a:t>
                      </a:r>
                      <a:endParaRPr lang="de-DE" sz="11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727671385"/>
                  </a:ext>
                </a:extLst>
              </a:tr>
              <a:tr h="278584">
                <a:tc>
                  <a:txBody>
                    <a:bodyPr/>
                    <a:lstStyle/>
                    <a:p>
                      <a:pPr algn="l" fontAlgn="t"/>
                      <a:r>
                        <a:rPr lang="de-DE" sz="1100" u="none" strike="noStrike">
                          <a:effectLst/>
                        </a:rPr>
                        <a:t>Mittwoch, 19. April 2023</a:t>
                      </a:r>
                      <a:endParaRPr lang="de-DE" sz="11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de-DE" sz="1100" u="none" strike="noStrike">
                          <a:effectLst/>
                        </a:rPr>
                        <a:t>14:00</a:t>
                      </a:r>
                      <a:endParaRPr lang="de-DE" sz="11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de-DE" sz="1100" u="none" strike="noStrike">
                          <a:effectLst/>
                        </a:rPr>
                        <a:t>16:30</a:t>
                      </a:r>
                      <a:endParaRPr lang="de-DE" sz="11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de-DE" sz="1100" u="none" strike="noStrike">
                          <a:effectLst/>
                        </a:rPr>
                        <a:t>Führung,  Café Einhorn </a:t>
                      </a:r>
                      <a:endParaRPr lang="de-DE" sz="11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de-DE" sz="1100" u="none" strike="noStrike">
                          <a:effectLst/>
                        </a:rPr>
                        <a:t>Seniorengemeinschaft Wertingen</a:t>
                      </a:r>
                      <a:endParaRPr lang="de-DE" sz="11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3027712999"/>
                  </a:ext>
                </a:extLst>
              </a:tr>
              <a:tr h="278584">
                <a:tc>
                  <a:txBody>
                    <a:bodyPr/>
                    <a:lstStyle/>
                    <a:p>
                      <a:pPr algn="l" fontAlgn="t"/>
                      <a:r>
                        <a:rPr lang="de-DE" sz="1100" u="none" strike="noStrike">
                          <a:effectLst/>
                        </a:rPr>
                        <a:t>Sonntag, 30. April 2023</a:t>
                      </a:r>
                      <a:endParaRPr lang="de-DE" sz="11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de-DE" sz="1100" u="none" strike="noStrike">
                          <a:effectLst/>
                        </a:rPr>
                        <a:t>14:00</a:t>
                      </a:r>
                      <a:endParaRPr lang="de-DE" sz="11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de-DE" sz="1100" u="none" strike="noStrike">
                          <a:effectLst/>
                        </a:rPr>
                        <a:t>17:00</a:t>
                      </a:r>
                      <a:endParaRPr lang="de-DE" sz="11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de-DE" sz="1100" u="none" strike="noStrike">
                          <a:effectLst/>
                        </a:rPr>
                        <a:t>Familiensonntag ?</a:t>
                      </a:r>
                      <a:endParaRPr lang="de-DE" sz="11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de-DE" sz="1100" u="none" strike="noStrike">
                          <a:effectLst/>
                        </a:rPr>
                        <a:t>öffentlich</a:t>
                      </a:r>
                      <a:endParaRPr lang="de-DE" sz="11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1301338236"/>
                  </a:ext>
                </a:extLst>
              </a:tr>
              <a:tr h="278584">
                <a:tc>
                  <a:txBody>
                    <a:bodyPr/>
                    <a:lstStyle/>
                    <a:p>
                      <a:pPr algn="l" fontAlgn="t"/>
                      <a:r>
                        <a:rPr lang="de-DE" sz="1100" u="none" strike="noStrike">
                          <a:effectLst/>
                        </a:rPr>
                        <a:t>Donnerstag, 4. Mai 2023</a:t>
                      </a:r>
                      <a:endParaRPr lang="de-DE" sz="11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de-DE" sz="1100" u="none" strike="noStrike">
                          <a:effectLst/>
                        </a:rPr>
                        <a:t>13:45</a:t>
                      </a:r>
                      <a:endParaRPr lang="de-DE" sz="11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de-DE" sz="1100" u="none" strike="noStrike">
                          <a:effectLst/>
                        </a:rPr>
                        <a:t>17:00</a:t>
                      </a:r>
                      <a:endParaRPr lang="de-DE" sz="11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de-DE" sz="1100" u="none" strike="noStrike">
                          <a:effectLst/>
                        </a:rPr>
                        <a:t>Führungen und Workshops, Frau Laube (Mail)</a:t>
                      </a:r>
                      <a:endParaRPr lang="de-DE" sz="11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de-DE" sz="1100" u="none" strike="noStrike">
                          <a:effectLst/>
                        </a:rPr>
                        <a:t>Personalversammlung LK GS, MS</a:t>
                      </a:r>
                      <a:endParaRPr lang="de-DE" sz="11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1598723519"/>
                  </a:ext>
                </a:extLst>
              </a:tr>
              <a:tr h="278584">
                <a:tc>
                  <a:txBody>
                    <a:bodyPr/>
                    <a:lstStyle/>
                    <a:p>
                      <a:pPr algn="l" fontAlgn="t"/>
                      <a:r>
                        <a:rPr lang="de-DE" sz="1100" u="none" strike="noStrike">
                          <a:effectLst/>
                        </a:rPr>
                        <a:t>Donnerstag, 11. Mai 2023</a:t>
                      </a:r>
                      <a:endParaRPr lang="de-DE" sz="11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de-DE" sz="1100" u="none" strike="noStrike">
                          <a:effectLst/>
                        </a:rPr>
                        <a:t>8:00</a:t>
                      </a:r>
                      <a:endParaRPr lang="de-DE" sz="11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de-DE" sz="1100" u="none" strike="noStrike">
                          <a:effectLst/>
                        </a:rPr>
                        <a:t>15:15</a:t>
                      </a:r>
                      <a:endParaRPr lang="de-DE" sz="11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de-DE" sz="1100" u="none" strike="noStrike">
                          <a:effectLst/>
                        </a:rPr>
                        <a:t>Studientag</a:t>
                      </a:r>
                      <a:endParaRPr lang="de-DE" sz="11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de-DE" sz="1100" u="none" strike="noStrike">
                          <a:effectLst/>
                        </a:rPr>
                        <a:t>G21-24</a:t>
                      </a:r>
                      <a:endParaRPr lang="de-DE" sz="11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1295530968"/>
                  </a:ext>
                </a:extLst>
              </a:tr>
              <a:tr h="278584">
                <a:tc>
                  <a:txBody>
                    <a:bodyPr/>
                    <a:lstStyle/>
                    <a:p>
                      <a:pPr algn="l" fontAlgn="t"/>
                      <a:r>
                        <a:rPr lang="de-DE" sz="1100" u="none" strike="noStrike">
                          <a:effectLst/>
                        </a:rPr>
                        <a:t>Sonntag, 28. Mai 2023</a:t>
                      </a:r>
                      <a:endParaRPr lang="de-DE" sz="11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de-DE" sz="1100" u="none" strike="noStrike">
                          <a:effectLst/>
                        </a:rPr>
                        <a:t>14:00</a:t>
                      </a:r>
                      <a:endParaRPr lang="de-DE" sz="11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de-DE" sz="1100" u="none" strike="noStrike">
                          <a:effectLst/>
                        </a:rPr>
                        <a:t>17:00</a:t>
                      </a:r>
                      <a:endParaRPr lang="de-DE" sz="11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de-DE" sz="1100" u="none" strike="noStrike">
                          <a:effectLst/>
                        </a:rPr>
                        <a:t>Themensonntag</a:t>
                      </a:r>
                      <a:endParaRPr lang="de-DE" sz="11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de-DE" sz="1100" u="none" strike="noStrike">
                          <a:effectLst/>
                        </a:rPr>
                        <a:t>öffentlich</a:t>
                      </a:r>
                      <a:endParaRPr lang="de-DE" sz="11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905465030"/>
                  </a:ext>
                </a:extLst>
              </a:tr>
              <a:tr h="278584">
                <a:tc>
                  <a:txBody>
                    <a:bodyPr/>
                    <a:lstStyle/>
                    <a:p>
                      <a:pPr algn="l" fontAlgn="t"/>
                      <a:r>
                        <a:rPr lang="de-DE" sz="1100" u="none" strike="noStrike">
                          <a:effectLst/>
                        </a:rPr>
                        <a:t>Samstag, 17. Juni 2023</a:t>
                      </a:r>
                      <a:endParaRPr lang="de-DE" sz="11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de-DE" sz="1100" u="none" strike="noStrike">
                          <a:effectLst/>
                        </a:rPr>
                        <a:t> </a:t>
                      </a:r>
                      <a:endParaRPr lang="de-DE" sz="11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de-DE" sz="1100" u="none" strike="noStrike">
                          <a:effectLst/>
                        </a:rPr>
                        <a:t> </a:t>
                      </a:r>
                      <a:endParaRPr lang="de-DE" sz="11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de-DE" sz="1100" u="none" strike="noStrike">
                          <a:effectLst/>
                        </a:rPr>
                        <a:t>Führung </a:t>
                      </a:r>
                      <a:endParaRPr lang="de-DE" sz="11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de-DE" sz="1100" u="none" strike="noStrike">
                          <a:effectLst/>
                        </a:rPr>
                        <a:t>Herr Joachim Wittl und Kommuniongesellschaft</a:t>
                      </a:r>
                      <a:endParaRPr lang="de-DE" sz="11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1355994912"/>
                  </a:ext>
                </a:extLst>
              </a:tr>
              <a:tr h="278584">
                <a:tc>
                  <a:txBody>
                    <a:bodyPr/>
                    <a:lstStyle/>
                    <a:p>
                      <a:pPr algn="l" fontAlgn="t"/>
                      <a:r>
                        <a:rPr lang="de-DE" sz="1100" u="none" strike="noStrike">
                          <a:effectLst/>
                        </a:rPr>
                        <a:t>Samstag, 17. Juni 2023</a:t>
                      </a:r>
                      <a:endParaRPr lang="de-DE" sz="11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de-DE" sz="1100" u="none" strike="noStrike">
                          <a:effectLst/>
                        </a:rPr>
                        <a:t> </a:t>
                      </a:r>
                      <a:endParaRPr lang="de-DE" sz="11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de-DE" sz="1100" u="none" strike="noStrike">
                          <a:effectLst/>
                        </a:rPr>
                        <a:t> </a:t>
                      </a:r>
                      <a:endParaRPr lang="de-DE" sz="11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de-DE" sz="1100" u="none" strike="noStrike">
                          <a:effectLst/>
                        </a:rPr>
                        <a:t>Führung Denkmalschützer, Hr. Aumüller </a:t>
                      </a:r>
                      <a:endParaRPr lang="de-DE" sz="11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de-DE" sz="1100" u="none" strike="noStrike">
                          <a:effectLst/>
                        </a:rPr>
                        <a:t>"nachmittags"</a:t>
                      </a:r>
                      <a:endParaRPr lang="de-DE" sz="11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1169620709"/>
                  </a:ext>
                </a:extLst>
              </a:tr>
              <a:tr h="278584">
                <a:tc>
                  <a:txBody>
                    <a:bodyPr/>
                    <a:lstStyle/>
                    <a:p>
                      <a:pPr algn="l" fontAlgn="t"/>
                      <a:r>
                        <a:rPr lang="de-DE" sz="1100" u="none" strike="noStrike">
                          <a:effectLst/>
                        </a:rPr>
                        <a:t>Samstag, 24. Juni 2023</a:t>
                      </a:r>
                      <a:endParaRPr lang="de-DE" sz="11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de-DE" sz="1100" u="none" strike="noStrike">
                          <a:effectLst/>
                        </a:rPr>
                        <a:t> </a:t>
                      </a:r>
                      <a:endParaRPr lang="de-DE" sz="11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de-DE" sz="1100" u="none" strike="noStrike">
                          <a:effectLst/>
                        </a:rPr>
                        <a:t> </a:t>
                      </a:r>
                      <a:endParaRPr lang="de-DE" sz="11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de-DE" sz="1100" u="none" strike="noStrike">
                          <a:effectLst/>
                        </a:rPr>
                        <a:t>HS Kronenbitter, Erinnerungskultur</a:t>
                      </a:r>
                      <a:endParaRPr lang="de-DE" sz="11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de-DE" sz="1100" u="none" strike="noStrike">
                          <a:effectLst/>
                        </a:rPr>
                        <a:t>Hauptseminar</a:t>
                      </a:r>
                      <a:endParaRPr lang="de-DE" sz="11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2050438712"/>
                  </a:ext>
                </a:extLst>
              </a:tr>
              <a:tr h="557167">
                <a:tc>
                  <a:txBody>
                    <a:bodyPr/>
                    <a:lstStyle/>
                    <a:p>
                      <a:pPr algn="l" fontAlgn="t"/>
                      <a:r>
                        <a:rPr lang="de-DE" sz="1100" u="none" strike="noStrike">
                          <a:effectLst/>
                        </a:rPr>
                        <a:t>Sonntag, 25. Juni 2023</a:t>
                      </a:r>
                      <a:endParaRPr lang="de-DE" sz="11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de-DE" sz="1100" u="none" strike="noStrike">
                          <a:effectLst/>
                        </a:rPr>
                        <a:t>14:00</a:t>
                      </a:r>
                      <a:endParaRPr lang="de-DE" sz="11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de-DE" sz="1100" u="none" strike="noStrike">
                          <a:effectLst/>
                        </a:rPr>
                        <a:t>17:00</a:t>
                      </a:r>
                      <a:endParaRPr lang="de-DE" sz="11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de-DE" sz="1100" u="none" strike="noStrike" dirty="0">
                          <a:effectLst/>
                        </a:rPr>
                        <a:t>Themensonntag: </a:t>
                      </a:r>
                      <a:r>
                        <a:rPr lang="de-DE" sz="1100" u="none" strike="noStrike" dirty="0" err="1">
                          <a:effectLst/>
                        </a:rPr>
                        <a:t>Schaupielführungen</a:t>
                      </a:r>
                      <a:r>
                        <a:rPr lang="de-DE" sz="1100" u="none" strike="noStrike" dirty="0">
                          <a:effectLst/>
                        </a:rPr>
                        <a:t>, </a:t>
                      </a:r>
                      <a:r>
                        <a:rPr lang="de-DE" sz="1100" u="none" strike="noStrike" dirty="0" err="1">
                          <a:effectLst/>
                        </a:rPr>
                        <a:t>Cafe</a:t>
                      </a:r>
                      <a:r>
                        <a:rPr lang="de-DE" sz="1100" u="none" strike="noStrike" dirty="0">
                          <a:effectLst/>
                        </a:rPr>
                        <a:t> Einhorn</a:t>
                      </a:r>
                      <a:endParaRPr lang="de-DE" sz="11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t"/>
                      <a:r>
                        <a:rPr lang="de-DE" sz="1100" u="none" strike="noStrike">
                          <a:effectLst/>
                        </a:rPr>
                        <a:t>öffentlich</a:t>
                      </a:r>
                      <a:endParaRPr lang="de-DE" sz="11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735251171"/>
                  </a:ext>
                </a:extLst>
              </a:tr>
              <a:tr h="278584">
                <a:tc>
                  <a:txBody>
                    <a:bodyPr/>
                    <a:lstStyle/>
                    <a:p>
                      <a:pPr algn="l" fontAlgn="t"/>
                      <a:r>
                        <a:rPr lang="de-DE" sz="1100" u="none" strike="noStrike">
                          <a:effectLst/>
                        </a:rPr>
                        <a:t>Samstag, 22. Juli 2023</a:t>
                      </a:r>
                      <a:endParaRPr lang="de-DE" sz="11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de-DE" sz="1100" u="none" strike="noStrike">
                          <a:effectLst/>
                        </a:rPr>
                        <a:t> </a:t>
                      </a:r>
                      <a:endParaRPr lang="de-DE" sz="11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de-DE" sz="1100" u="none" strike="noStrike">
                          <a:effectLst/>
                        </a:rPr>
                        <a:t> </a:t>
                      </a:r>
                      <a:endParaRPr lang="de-DE" sz="11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de-DE" sz="1100" u="none" strike="noStrike">
                          <a:effectLst/>
                        </a:rPr>
                        <a:t>Dekan Haug mit Freundeskreis aus Günzburg</a:t>
                      </a:r>
                      <a:endParaRPr lang="de-DE" sz="11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de-DE" sz="1100" u="none" strike="noStrike">
                          <a:effectLst/>
                        </a:rPr>
                        <a:t> </a:t>
                      </a:r>
                      <a:endParaRPr lang="de-DE" sz="11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256183671"/>
                  </a:ext>
                </a:extLst>
              </a:tr>
              <a:tr h="278584">
                <a:tc>
                  <a:txBody>
                    <a:bodyPr/>
                    <a:lstStyle/>
                    <a:p>
                      <a:pPr algn="l" fontAlgn="t"/>
                      <a:r>
                        <a:rPr lang="de-DE" sz="1100" u="none" strike="noStrike">
                          <a:effectLst/>
                        </a:rPr>
                        <a:t>Sonntag, 30. Juli 2023</a:t>
                      </a:r>
                      <a:endParaRPr lang="de-DE" sz="11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de-DE" sz="1100" u="none" strike="noStrike">
                          <a:effectLst/>
                        </a:rPr>
                        <a:t>14:00</a:t>
                      </a:r>
                      <a:endParaRPr lang="de-DE" sz="11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de-DE" sz="1100" u="none" strike="noStrike">
                          <a:effectLst/>
                        </a:rPr>
                        <a:t>17:00</a:t>
                      </a:r>
                      <a:endParaRPr lang="de-DE" sz="11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de-DE" sz="1100" u="none" strike="noStrike">
                          <a:effectLst/>
                        </a:rPr>
                        <a:t>Themensonntag mit Café Einhorn</a:t>
                      </a:r>
                      <a:endParaRPr lang="de-DE" sz="11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de-DE" sz="1100" u="none" strike="noStrike">
                          <a:effectLst/>
                        </a:rPr>
                        <a:t>Erlösergemeinde Aux</a:t>
                      </a:r>
                      <a:endParaRPr lang="de-DE" sz="11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2590018037"/>
                  </a:ext>
                </a:extLst>
              </a:tr>
              <a:tr h="278584">
                <a:tc>
                  <a:txBody>
                    <a:bodyPr/>
                    <a:lstStyle/>
                    <a:p>
                      <a:pPr algn="l" fontAlgn="t"/>
                      <a:r>
                        <a:rPr lang="de-DE" sz="1100" u="none" strike="noStrike">
                          <a:effectLst/>
                        </a:rPr>
                        <a:t>Sonntag, 27. August 2023</a:t>
                      </a:r>
                      <a:endParaRPr lang="de-DE" sz="11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de-DE" sz="1100" u="none" strike="noStrike">
                          <a:effectLst/>
                        </a:rPr>
                        <a:t>14:00</a:t>
                      </a:r>
                      <a:endParaRPr lang="de-DE" sz="11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de-DE" sz="1100" u="none" strike="noStrike">
                          <a:effectLst/>
                        </a:rPr>
                        <a:t>17:00</a:t>
                      </a:r>
                      <a:endParaRPr lang="de-DE" sz="11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de-DE" sz="1100" u="none" strike="noStrike">
                          <a:effectLst/>
                        </a:rPr>
                        <a:t>Themensonntag (Ferienprogramm Butt??)</a:t>
                      </a:r>
                      <a:endParaRPr lang="de-DE" sz="11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de-DE" sz="1100" u="none" strike="noStrike">
                          <a:effectLst/>
                        </a:rPr>
                        <a:t>öffentlich</a:t>
                      </a:r>
                      <a:endParaRPr lang="de-DE" sz="11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3110281124"/>
                  </a:ext>
                </a:extLst>
              </a:tr>
              <a:tr h="557167">
                <a:tc>
                  <a:txBody>
                    <a:bodyPr/>
                    <a:lstStyle/>
                    <a:p>
                      <a:pPr algn="l" fontAlgn="t"/>
                      <a:r>
                        <a:rPr lang="de-DE" sz="1100" u="none" strike="noStrike">
                          <a:effectLst/>
                        </a:rPr>
                        <a:t>Sonntag, 3. September 2023</a:t>
                      </a:r>
                      <a:endParaRPr lang="de-DE" sz="11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de-DE" sz="1100" u="none" strike="noStrike">
                          <a:effectLst/>
                        </a:rPr>
                        <a:t> </a:t>
                      </a:r>
                      <a:endParaRPr lang="de-DE" sz="11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de-DE" sz="1100" u="none" strike="noStrike">
                          <a:effectLst/>
                        </a:rPr>
                        <a:t> </a:t>
                      </a:r>
                      <a:endParaRPr lang="de-DE" sz="11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de-DE" sz="1100" u="none" strike="noStrike">
                          <a:effectLst/>
                        </a:rPr>
                        <a:t>Europäischer Tag der Jüdischen Kultur - Kernteam unterwegs</a:t>
                      </a:r>
                      <a:endParaRPr lang="de-DE" sz="11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de-DE" sz="1100" u="none" strike="noStrike">
                          <a:effectLst/>
                        </a:rPr>
                        <a:t>öffentlich</a:t>
                      </a:r>
                      <a:endParaRPr lang="de-DE" sz="11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4056390522"/>
                  </a:ext>
                </a:extLst>
              </a:tr>
              <a:tr h="278584">
                <a:tc>
                  <a:txBody>
                    <a:bodyPr/>
                    <a:lstStyle/>
                    <a:p>
                      <a:pPr algn="l" fontAlgn="t"/>
                      <a:r>
                        <a:rPr lang="de-DE" sz="1100" u="none" strike="noStrike">
                          <a:effectLst/>
                        </a:rPr>
                        <a:t>Sonntag, 10. September 2023</a:t>
                      </a:r>
                      <a:endParaRPr lang="de-DE" sz="11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de-DE" sz="1100" u="none" strike="noStrike">
                          <a:effectLst/>
                        </a:rPr>
                        <a:t>14:00</a:t>
                      </a:r>
                      <a:endParaRPr lang="de-DE" sz="11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de-DE" sz="1100" u="none" strike="noStrike">
                          <a:effectLst/>
                        </a:rPr>
                        <a:t>17:00</a:t>
                      </a:r>
                      <a:endParaRPr lang="de-DE" sz="11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de-DE" sz="1100" u="none" strike="noStrike">
                          <a:effectLst/>
                        </a:rPr>
                        <a:t>Exkursion Badehaus mit Café Einhorn (?)</a:t>
                      </a:r>
                      <a:endParaRPr lang="de-DE" sz="11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de-DE" sz="1100" u="none" strike="noStrike">
                          <a:effectLst/>
                        </a:rPr>
                        <a:t>Badehaus</a:t>
                      </a:r>
                      <a:endParaRPr lang="de-DE" sz="11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1947744089"/>
                  </a:ext>
                </a:extLst>
              </a:tr>
              <a:tr h="557167">
                <a:tc>
                  <a:txBody>
                    <a:bodyPr/>
                    <a:lstStyle/>
                    <a:p>
                      <a:pPr algn="l" fontAlgn="t"/>
                      <a:r>
                        <a:rPr lang="de-DE" sz="1100" u="none" strike="noStrike">
                          <a:effectLst/>
                        </a:rPr>
                        <a:t>Sonntag, 24. September 2023</a:t>
                      </a:r>
                      <a:endParaRPr lang="de-DE" sz="11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de-DE" sz="1100" u="none" strike="noStrike">
                          <a:effectLst/>
                        </a:rPr>
                        <a:t>14:00</a:t>
                      </a:r>
                      <a:endParaRPr lang="de-DE" sz="11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de-DE" sz="1100" u="none" strike="noStrike">
                          <a:effectLst/>
                        </a:rPr>
                        <a:t>17:00</a:t>
                      </a:r>
                      <a:endParaRPr lang="de-DE" sz="11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de-DE" sz="1100" u="none" strike="noStrike">
                          <a:effectLst/>
                        </a:rPr>
                        <a:t>Themensonntag: Vorstellung Broschüre und Café Einhorn</a:t>
                      </a:r>
                      <a:endParaRPr lang="de-DE" sz="11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de-DE" sz="1100" u="none" strike="noStrike">
                          <a:effectLst/>
                        </a:rPr>
                        <a:t>öffentlich</a:t>
                      </a:r>
                      <a:endParaRPr lang="de-DE" sz="11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3407993237"/>
                  </a:ext>
                </a:extLst>
              </a:tr>
              <a:tr h="278584">
                <a:tc>
                  <a:txBody>
                    <a:bodyPr/>
                    <a:lstStyle/>
                    <a:p>
                      <a:pPr algn="l" fontAlgn="t"/>
                      <a:r>
                        <a:rPr lang="de-DE" sz="1100" u="none" strike="noStrike">
                          <a:effectLst/>
                        </a:rPr>
                        <a:t>Sonntag, 29. Oktober 2023</a:t>
                      </a:r>
                      <a:endParaRPr lang="de-DE" sz="11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de-DE" sz="1100" u="none" strike="noStrike">
                          <a:effectLst/>
                        </a:rPr>
                        <a:t>14:00</a:t>
                      </a:r>
                      <a:endParaRPr lang="de-DE" sz="11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de-DE" sz="1100" u="none" strike="noStrike">
                          <a:effectLst/>
                        </a:rPr>
                        <a:t>17:00</a:t>
                      </a:r>
                      <a:endParaRPr lang="de-DE" sz="11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de-DE" sz="1100" u="none" strike="noStrike">
                          <a:effectLst/>
                        </a:rPr>
                        <a:t>Themensonntag</a:t>
                      </a:r>
                      <a:endParaRPr lang="de-DE" sz="11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de-DE" sz="1100" u="none" strike="noStrike">
                          <a:effectLst/>
                        </a:rPr>
                        <a:t>öffentlich</a:t>
                      </a:r>
                      <a:endParaRPr lang="de-DE" sz="11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3438421713"/>
                  </a:ext>
                </a:extLst>
              </a:tr>
              <a:tr h="278584">
                <a:tc>
                  <a:txBody>
                    <a:bodyPr/>
                    <a:lstStyle/>
                    <a:p>
                      <a:pPr algn="l" fontAlgn="t"/>
                      <a:r>
                        <a:rPr lang="de-DE" sz="1100" u="none" strike="noStrike">
                          <a:effectLst/>
                        </a:rPr>
                        <a:t>Sonntag, 26. November 2023</a:t>
                      </a:r>
                      <a:endParaRPr lang="de-DE" sz="11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de-DE" sz="1100" u="none" strike="noStrike">
                          <a:effectLst/>
                        </a:rPr>
                        <a:t>14:00</a:t>
                      </a:r>
                      <a:endParaRPr lang="de-DE" sz="11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de-DE" sz="1100" u="none" strike="noStrike">
                          <a:effectLst/>
                        </a:rPr>
                        <a:t>17:00</a:t>
                      </a:r>
                      <a:endParaRPr lang="de-DE" sz="11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de-DE" sz="1100" u="none" strike="noStrike">
                          <a:effectLst/>
                        </a:rPr>
                        <a:t>Themensonntag</a:t>
                      </a:r>
                      <a:endParaRPr lang="de-DE" sz="11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de-DE" sz="1100" u="none" strike="noStrike" dirty="0">
                          <a:effectLst/>
                        </a:rPr>
                        <a:t>öffentlich</a:t>
                      </a:r>
                      <a:endParaRPr lang="de-DE" sz="11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2147592182"/>
                  </a:ext>
                </a:extLst>
              </a:tr>
            </a:tbl>
          </a:graphicData>
        </a:graphic>
      </p:graphicFrame>
      <p:sp>
        <p:nvSpPr>
          <p:cNvPr id="11" name="Textfeld 10">
            <a:extLst>
              <a:ext uri="{FF2B5EF4-FFF2-40B4-BE49-F238E27FC236}">
                <a16:creationId xmlns:a16="http://schemas.microsoft.com/office/drawing/2014/main" id="{FAEFA748-8DCF-1A2E-2778-A6CF1EAF77E7}"/>
              </a:ext>
            </a:extLst>
          </p:cNvPr>
          <p:cNvSpPr txBox="1"/>
          <p:nvPr/>
        </p:nvSpPr>
        <p:spPr>
          <a:xfrm>
            <a:off x="1338469" y="6407430"/>
            <a:ext cx="1046921" cy="369332"/>
          </a:xfrm>
          <a:prstGeom prst="rect">
            <a:avLst/>
          </a:prstGeom>
          <a:noFill/>
        </p:spPr>
        <p:txBody>
          <a:bodyPr wrap="square" rtlCol="0">
            <a:spAutoFit/>
          </a:bodyPr>
          <a:lstStyle/>
          <a:p>
            <a:r>
              <a:rPr lang="de-DE" dirty="0">
                <a:hlinkClick r:id="" action="ppaction://hlinkshowjump?jump=previousslide"/>
              </a:rPr>
              <a:t>zurück</a:t>
            </a:r>
            <a:endParaRPr lang="de-DE" dirty="0"/>
          </a:p>
        </p:txBody>
      </p:sp>
    </p:spTree>
    <p:extLst>
      <p:ext uri="{BB962C8B-B14F-4D97-AF65-F5344CB8AC3E}">
        <p14:creationId xmlns:p14="http://schemas.microsoft.com/office/powerpoint/2010/main" val="617925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88388" y="406119"/>
            <a:ext cx="2315138" cy="830997"/>
          </a:xfrm>
          <a:prstGeom prst="rect">
            <a:avLst/>
          </a:prstGeom>
        </p:spPr>
      </p:pic>
      <p:sp>
        <p:nvSpPr>
          <p:cNvPr id="9" name="Titel 1"/>
          <p:cNvSpPr>
            <a:spLocks noGrp="1"/>
          </p:cNvSpPr>
          <p:nvPr>
            <p:ph type="ctrTitle"/>
          </p:nvPr>
        </p:nvSpPr>
        <p:spPr>
          <a:xfrm>
            <a:off x="2711624" y="2933537"/>
            <a:ext cx="6876764" cy="990927"/>
          </a:xfrm>
        </p:spPr>
        <p:txBody>
          <a:bodyPr>
            <a:noAutofit/>
          </a:bodyPr>
          <a:lstStyle/>
          <a:p>
            <a:br>
              <a:rPr lang="de-DE" sz="40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br>
            <a:br>
              <a:rPr lang="de-DE" sz="40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br>
            <a:br>
              <a:rPr lang="de-DE" sz="40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br>
            <a:br>
              <a:rPr lang="de-DE" sz="40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br>
            <a:br>
              <a:rPr lang="de-DE" sz="40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br>
            <a:br>
              <a:rPr lang="de-DE" sz="40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br>
            <a:br>
              <a:rPr lang="de-DE" sz="40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br>
            <a:endParaRPr lang="de-DE" sz="40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8" name="Grafik 7" descr="Ein Bild, das Text, Metallwaren, Stein enthält.&#10;&#10;Automatisch generierte Beschreibung">
            <a:extLst>
              <a:ext uri="{FF2B5EF4-FFF2-40B4-BE49-F238E27FC236}">
                <a16:creationId xmlns:a16="http://schemas.microsoft.com/office/drawing/2014/main" id="{96200A48-1C60-4572-BF64-5358DE5A40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7533" y="155832"/>
            <a:ext cx="1775429" cy="1331572"/>
          </a:xfrm>
          <a:prstGeom prst="rect">
            <a:avLst/>
          </a:prstGeom>
        </p:spPr>
      </p:pic>
      <p:sp>
        <p:nvSpPr>
          <p:cNvPr id="2" name="Textfeld 1">
            <a:extLst>
              <a:ext uri="{FF2B5EF4-FFF2-40B4-BE49-F238E27FC236}">
                <a16:creationId xmlns:a16="http://schemas.microsoft.com/office/drawing/2014/main" id="{31CE0E7A-9838-4DF8-BB77-10E4FD4C9595}"/>
              </a:ext>
            </a:extLst>
          </p:cNvPr>
          <p:cNvSpPr txBox="1"/>
          <p:nvPr/>
        </p:nvSpPr>
        <p:spPr>
          <a:xfrm>
            <a:off x="717533" y="2484629"/>
            <a:ext cx="11078026" cy="3785652"/>
          </a:xfrm>
          <a:prstGeom prst="rect">
            <a:avLst/>
          </a:prstGeom>
          <a:noFill/>
        </p:spPr>
        <p:txBody>
          <a:bodyPr wrap="square" rtlCol="0">
            <a:spAutoFit/>
          </a:bodyPr>
          <a:lstStyle/>
          <a:p>
            <a:r>
              <a:rPr lang="de-DE" sz="2400" dirty="0"/>
              <a:t>30 Minuten, mit Tourguides – max. 12 Personen</a:t>
            </a:r>
          </a:p>
          <a:p>
            <a:r>
              <a:rPr lang="de-DE" sz="2400" dirty="0"/>
              <a:t>Mögliche Themen: </a:t>
            </a:r>
          </a:p>
          <a:p>
            <a:pPr marL="342900" indent="-342900">
              <a:buFontTx/>
              <a:buChar char="-"/>
            </a:pPr>
            <a:r>
              <a:rPr lang="de-DE" sz="2400" dirty="0"/>
              <a:t>Haus am </a:t>
            </a:r>
            <a:r>
              <a:rPr lang="de-DE" sz="2400"/>
              <a:t>Marktplatz - </a:t>
            </a:r>
            <a:r>
              <a:rPr lang="de-DE" sz="2400" dirty="0"/>
              <a:t>Israel Lammfromm</a:t>
            </a:r>
          </a:p>
          <a:p>
            <a:pPr marL="342900" indent="-342900">
              <a:buFontTx/>
              <a:buChar char="-"/>
            </a:pPr>
            <a:r>
              <a:rPr lang="de-DE" sz="2400" dirty="0"/>
              <a:t>Leopold Reiter – Schlossergasse x</a:t>
            </a:r>
          </a:p>
          <a:p>
            <a:pPr marL="342900" indent="-342900">
              <a:buFontTx/>
              <a:buChar char="-"/>
            </a:pPr>
            <a:r>
              <a:rPr lang="de-DE" sz="2400" dirty="0"/>
              <a:t>Mikwe – Jeanette Heilbronner (Kinderbuch)</a:t>
            </a:r>
          </a:p>
          <a:p>
            <a:pPr marL="342900" indent="-342900">
              <a:buFontTx/>
              <a:buChar char="-"/>
            </a:pPr>
            <a:r>
              <a:rPr lang="de-DE" sz="2400" dirty="0"/>
              <a:t>Synagoge – Israel Lammfromm (Jubiläum 1907)</a:t>
            </a:r>
          </a:p>
          <a:p>
            <a:pPr marL="342900" indent="-342900">
              <a:buFontTx/>
              <a:buChar char="-"/>
            </a:pPr>
            <a:r>
              <a:rPr lang="de-DE" sz="2400" dirty="0"/>
              <a:t>Drogerie Einhorn – Isidor Einhorn</a:t>
            </a:r>
            <a:br>
              <a:rPr lang="de-DE" sz="2400" dirty="0"/>
            </a:br>
            <a:r>
              <a:rPr lang="de-DE" sz="2400" dirty="0"/>
              <a:t>Drogerie Einhorn – Berta Einhorn</a:t>
            </a:r>
          </a:p>
          <a:p>
            <a:pPr marL="342900" indent="-342900">
              <a:buFontTx/>
              <a:buChar char="-"/>
            </a:pPr>
            <a:r>
              <a:rPr lang="de-DE" sz="2400" dirty="0"/>
              <a:t>Rathaus („Kaisersaal“) + </a:t>
            </a:r>
          </a:p>
          <a:p>
            <a:pPr marL="342900" indent="-342900">
              <a:buFontTx/>
              <a:buChar char="-"/>
            </a:pPr>
            <a:r>
              <a:rPr lang="de-DE" sz="2400" dirty="0"/>
              <a:t>(…)			(</a:t>
            </a:r>
            <a:r>
              <a:rPr lang="de-DE" sz="2400" dirty="0" err="1"/>
              <a:t>hf</a:t>
            </a:r>
            <a:r>
              <a:rPr lang="de-DE" sz="2400" dirty="0"/>
              <a:t>)</a:t>
            </a:r>
          </a:p>
        </p:txBody>
      </p:sp>
      <p:sp>
        <p:nvSpPr>
          <p:cNvPr id="4" name="Textfeld 3">
            <a:extLst>
              <a:ext uri="{FF2B5EF4-FFF2-40B4-BE49-F238E27FC236}">
                <a16:creationId xmlns:a16="http://schemas.microsoft.com/office/drawing/2014/main" id="{3264A036-2E8F-E1FE-CE8C-EE1994047B97}"/>
              </a:ext>
            </a:extLst>
          </p:cNvPr>
          <p:cNvSpPr txBox="1"/>
          <p:nvPr/>
        </p:nvSpPr>
        <p:spPr>
          <a:xfrm>
            <a:off x="2937785" y="434984"/>
            <a:ext cx="6520792" cy="584775"/>
          </a:xfrm>
          <a:prstGeom prst="rect">
            <a:avLst/>
          </a:prstGeom>
          <a:noFill/>
        </p:spPr>
        <p:txBody>
          <a:bodyPr wrap="square" rtlCol="0">
            <a:spAutoFit/>
          </a:bodyPr>
          <a:lstStyle/>
          <a:p>
            <a:r>
              <a:rPr lang="de-DE" sz="1600" dirty="0"/>
              <a:t>Jüdisches Erbe Buttenwiesen - Lernort für Vielfalt, Demokratie und Menschenwürde  / gegen Antisemitismus</a:t>
            </a:r>
          </a:p>
        </p:txBody>
      </p:sp>
      <p:sp>
        <p:nvSpPr>
          <p:cNvPr id="6" name="Textfeld 5">
            <a:extLst>
              <a:ext uri="{FF2B5EF4-FFF2-40B4-BE49-F238E27FC236}">
                <a16:creationId xmlns:a16="http://schemas.microsoft.com/office/drawing/2014/main" id="{24CB30C0-F6EC-583A-0382-63A420B91B47}"/>
              </a:ext>
            </a:extLst>
          </p:cNvPr>
          <p:cNvSpPr txBox="1"/>
          <p:nvPr/>
        </p:nvSpPr>
        <p:spPr>
          <a:xfrm>
            <a:off x="1197033" y="1405580"/>
            <a:ext cx="9127373" cy="954107"/>
          </a:xfrm>
          <a:prstGeom prst="rect">
            <a:avLst/>
          </a:prstGeom>
          <a:noFill/>
        </p:spPr>
        <p:txBody>
          <a:bodyPr wrap="square" rtlCol="0">
            <a:spAutoFit/>
          </a:bodyPr>
          <a:lstStyle/>
          <a:p>
            <a:pPr algn="ctr"/>
            <a:r>
              <a:rPr lang="de-DE" sz="2800" dirty="0"/>
              <a:t>Kurzführungen am nächsten Themensonntag:</a:t>
            </a:r>
            <a:br>
              <a:rPr lang="de-DE" sz="2800" dirty="0"/>
            </a:br>
            <a:r>
              <a:rPr lang="de-DE" sz="2800" dirty="0"/>
              <a:t>Häuser und Leute in Buttenwiesen um die Jahrhundertwende</a:t>
            </a:r>
          </a:p>
        </p:txBody>
      </p:sp>
    </p:spTree>
    <p:extLst>
      <p:ext uri="{BB962C8B-B14F-4D97-AF65-F5344CB8AC3E}">
        <p14:creationId xmlns:p14="http://schemas.microsoft.com/office/powerpoint/2010/main" val="4268469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88388" y="406119"/>
            <a:ext cx="2315138" cy="830997"/>
          </a:xfrm>
          <a:prstGeom prst="rect">
            <a:avLst/>
          </a:prstGeom>
        </p:spPr>
      </p:pic>
      <p:sp>
        <p:nvSpPr>
          <p:cNvPr id="9" name="Titel 1"/>
          <p:cNvSpPr>
            <a:spLocks noGrp="1"/>
          </p:cNvSpPr>
          <p:nvPr>
            <p:ph type="ctrTitle"/>
          </p:nvPr>
        </p:nvSpPr>
        <p:spPr>
          <a:xfrm>
            <a:off x="2711624" y="2933537"/>
            <a:ext cx="6876764" cy="990927"/>
          </a:xfrm>
        </p:spPr>
        <p:txBody>
          <a:bodyPr>
            <a:noAutofit/>
          </a:bodyPr>
          <a:lstStyle/>
          <a:p>
            <a:br>
              <a:rPr lang="de-DE" sz="40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br>
            <a:br>
              <a:rPr lang="de-DE" sz="40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br>
            <a:br>
              <a:rPr lang="de-DE" sz="40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br>
            <a:br>
              <a:rPr lang="de-DE" sz="40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br>
            <a:br>
              <a:rPr lang="de-DE" sz="40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br>
            <a:br>
              <a:rPr lang="de-DE" sz="40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br>
            <a:br>
              <a:rPr lang="de-DE" sz="40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br>
            <a:endParaRPr lang="de-DE" sz="40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8" name="Grafik 7" descr="Ein Bild, das Text, Metallwaren, Stein enthält.&#10;&#10;Automatisch generierte Beschreibung">
            <a:extLst>
              <a:ext uri="{FF2B5EF4-FFF2-40B4-BE49-F238E27FC236}">
                <a16:creationId xmlns:a16="http://schemas.microsoft.com/office/drawing/2014/main" id="{96200A48-1C60-4572-BF64-5358DE5A40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7533" y="155832"/>
            <a:ext cx="1775429" cy="1331572"/>
          </a:xfrm>
          <a:prstGeom prst="rect">
            <a:avLst/>
          </a:prstGeom>
        </p:spPr>
      </p:pic>
      <p:sp>
        <p:nvSpPr>
          <p:cNvPr id="2" name="Textfeld 1">
            <a:extLst>
              <a:ext uri="{FF2B5EF4-FFF2-40B4-BE49-F238E27FC236}">
                <a16:creationId xmlns:a16="http://schemas.microsoft.com/office/drawing/2014/main" id="{31CE0E7A-9838-4DF8-BB77-10E4FD4C9595}"/>
              </a:ext>
            </a:extLst>
          </p:cNvPr>
          <p:cNvSpPr txBox="1"/>
          <p:nvPr/>
        </p:nvSpPr>
        <p:spPr>
          <a:xfrm>
            <a:off x="717533" y="1792939"/>
            <a:ext cx="11078026" cy="584775"/>
          </a:xfrm>
          <a:prstGeom prst="rect">
            <a:avLst/>
          </a:prstGeom>
          <a:noFill/>
        </p:spPr>
        <p:txBody>
          <a:bodyPr wrap="square" rtlCol="0">
            <a:spAutoFit/>
          </a:bodyPr>
          <a:lstStyle/>
          <a:p>
            <a:pPr algn="ctr"/>
            <a:r>
              <a:rPr lang="de-DE" sz="3200" dirty="0"/>
              <a:t>Antisemitismus-Workshop</a:t>
            </a:r>
          </a:p>
        </p:txBody>
      </p:sp>
      <p:sp>
        <p:nvSpPr>
          <p:cNvPr id="4" name="Textfeld 3">
            <a:extLst>
              <a:ext uri="{FF2B5EF4-FFF2-40B4-BE49-F238E27FC236}">
                <a16:creationId xmlns:a16="http://schemas.microsoft.com/office/drawing/2014/main" id="{3264A036-2E8F-E1FE-CE8C-EE1994047B97}"/>
              </a:ext>
            </a:extLst>
          </p:cNvPr>
          <p:cNvSpPr txBox="1"/>
          <p:nvPr/>
        </p:nvSpPr>
        <p:spPr>
          <a:xfrm>
            <a:off x="2951037" y="466187"/>
            <a:ext cx="6520792" cy="1015663"/>
          </a:xfrm>
          <a:prstGeom prst="rect">
            <a:avLst/>
          </a:prstGeom>
          <a:noFill/>
        </p:spPr>
        <p:txBody>
          <a:bodyPr wrap="square" rtlCol="0">
            <a:spAutoFit/>
          </a:bodyPr>
          <a:lstStyle/>
          <a:p>
            <a:r>
              <a:rPr lang="de-DE" sz="2000" dirty="0"/>
              <a:t>Jüdisches Erbe Buttenwiesen</a:t>
            </a:r>
            <a:br>
              <a:rPr lang="de-DE" sz="2000" dirty="0"/>
            </a:br>
            <a:r>
              <a:rPr lang="de-DE" sz="2000" dirty="0"/>
              <a:t>Lernort für Vielfalt, Demokratie und Menschenwürde</a:t>
            </a:r>
          </a:p>
          <a:p>
            <a:r>
              <a:rPr lang="de-DE" sz="2000" dirty="0"/>
              <a:t> / gegen Antisemitismus</a:t>
            </a:r>
          </a:p>
        </p:txBody>
      </p:sp>
      <p:sp>
        <p:nvSpPr>
          <p:cNvPr id="5" name="Textfeld 4">
            <a:extLst>
              <a:ext uri="{FF2B5EF4-FFF2-40B4-BE49-F238E27FC236}">
                <a16:creationId xmlns:a16="http://schemas.microsoft.com/office/drawing/2014/main" id="{AEBD4E9F-857F-C9A3-55A7-0808EFA159DD}"/>
              </a:ext>
            </a:extLst>
          </p:cNvPr>
          <p:cNvSpPr txBox="1"/>
          <p:nvPr/>
        </p:nvSpPr>
        <p:spPr>
          <a:xfrm>
            <a:off x="1309220" y="2755880"/>
            <a:ext cx="9414197" cy="3693319"/>
          </a:xfrm>
          <a:prstGeom prst="rect">
            <a:avLst/>
          </a:prstGeom>
          <a:noFill/>
        </p:spPr>
        <p:txBody>
          <a:bodyPr wrap="square" rtlCol="0">
            <a:spAutoFit/>
          </a:bodyPr>
          <a:lstStyle/>
          <a:p>
            <a:r>
              <a:rPr lang="de-DE" dirty="0"/>
              <a:t>Begründung der Schwerpunktsetzung: Kennenlernen des jüdischen Lebens in den Landgemeinden ist (nicht) gleichbedeutend mit Antisemitismusprävention</a:t>
            </a:r>
          </a:p>
          <a:p>
            <a:endParaRPr lang="de-DE" dirty="0"/>
          </a:p>
          <a:p>
            <a:r>
              <a:rPr lang="de-DE" dirty="0"/>
              <a:t>Herausforderung: Vermeidung der Reproduktion von Stereotypisierungen</a:t>
            </a:r>
          </a:p>
          <a:p>
            <a:endParaRPr lang="de-DE" dirty="0"/>
          </a:p>
          <a:p>
            <a:r>
              <a:rPr lang="de-DE" dirty="0"/>
              <a:t>Gegenmittel: explizite Thematisierung von Antisemitismus als Ideologie</a:t>
            </a:r>
          </a:p>
          <a:p>
            <a:endParaRPr lang="de-DE" dirty="0"/>
          </a:p>
          <a:p>
            <a:r>
              <a:rPr lang="de-DE" b="1" dirty="0"/>
              <a:t>Workshop 1: Bilderwelten</a:t>
            </a:r>
          </a:p>
          <a:p>
            <a:r>
              <a:rPr lang="de-DE" dirty="0"/>
              <a:t>Ziel: Ins Gespräch kommen über Judentum und Antisemitismus</a:t>
            </a:r>
          </a:p>
          <a:p>
            <a:r>
              <a:rPr lang="de-DE" dirty="0"/>
              <a:t>Für alle Gruppen durchführbar</a:t>
            </a:r>
          </a:p>
          <a:p>
            <a:r>
              <a:rPr lang="de-DE" dirty="0"/>
              <a:t>Für Referierende eine Information über Kenntnisstand und Vorstellungen der Teilnehmer</a:t>
            </a:r>
          </a:p>
          <a:p>
            <a:endParaRPr lang="de-DE" dirty="0"/>
          </a:p>
          <a:p>
            <a:r>
              <a:rPr lang="de-DE" dirty="0"/>
              <a:t> </a:t>
            </a:r>
          </a:p>
        </p:txBody>
      </p:sp>
    </p:spTree>
    <p:extLst>
      <p:ext uri="{BB962C8B-B14F-4D97-AF65-F5344CB8AC3E}">
        <p14:creationId xmlns:p14="http://schemas.microsoft.com/office/powerpoint/2010/main" val="400902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88388" y="406119"/>
            <a:ext cx="2315138" cy="830997"/>
          </a:xfrm>
          <a:prstGeom prst="rect">
            <a:avLst/>
          </a:prstGeom>
        </p:spPr>
      </p:pic>
      <p:sp>
        <p:nvSpPr>
          <p:cNvPr id="9" name="Titel 1"/>
          <p:cNvSpPr>
            <a:spLocks noGrp="1"/>
          </p:cNvSpPr>
          <p:nvPr>
            <p:ph type="ctrTitle"/>
          </p:nvPr>
        </p:nvSpPr>
        <p:spPr>
          <a:xfrm>
            <a:off x="2711624" y="2933537"/>
            <a:ext cx="6876764" cy="990927"/>
          </a:xfrm>
        </p:spPr>
        <p:txBody>
          <a:bodyPr>
            <a:noAutofit/>
          </a:bodyPr>
          <a:lstStyle/>
          <a:p>
            <a:br>
              <a:rPr lang="de-DE" sz="40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br>
            <a:br>
              <a:rPr lang="de-DE" sz="40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br>
            <a:br>
              <a:rPr lang="de-DE" sz="40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br>
            <a:br>
              <a:rPr lang="de-DE" sz="40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br>
            <a:br>
              <a:rPr lang="de-DE" sz="40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br>
            <a:br>
              <a:rPr lang="de-DE" sz="40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br>
            <a:br>
              <a:rPr lang="de-DE" sz="40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br>
            <a:endParaRPr lang="de-DE" sz="40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8" name="Grafik 7" descr="Ein Bild, das Text, Metallwaren, Stein enthält.&#10;&#10;Automatisch generierte Beschreibung">
            <a:extLst>
              <a:ext uri="{FF2B5EF4-FFF2-40B4-BE49-F238E27FC236}">
                <a16:creationId xmlns:a16="http://schemas.microsoft.com/office/drawing/2014/main" id="{96200A48-1C60-4572-BF64-5358DE5A40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7533" y="155832"/>
            <a:ext cx="1775429" cy="1331572"/>
          </a:xfrm>
          <a:prstGeom prst="rect">
            <a:avLst/>
          </a:prstGeom>
        </p:spPr>
      </p:pic>
      <p:sp>
        <p:nvSpPr>
          <p:cNvPr id="2" name="Textfeld 1">
            <a:extLst>
              <a:ext uri="{FF2B5EF4-FFF2-40B4-BE49-F238E27FC236}">
                <a16:creationId xmlns:a16="http://schemas.microsoft.com/office/drawing/2014/main" id="{31CE0E7A-9838-4DF8-BB77-10E4FD4C9595}"/>
              </a:ext>
            </a:extLst>
          </p:cNvPr>
          <p:cNvSpPr txBox="1"/>
          <p:nvPr/>
        </p:nvSpPr>
        <p:spPr>
          <a:xfrm>
            <a:off x="717533" y="1792939"/>
            <a:ext cx="11078026" cy="584775"/>
          </a:xfrm>
          <a:prstGeom prst="rect">
            <a:avLst/>
          </a:prstGeom>
          <a:noFill/>
        </p:spPr>
        <p:txBody>
          <a:bodyPr wrap="square" rtlCol="0">
            <a:spAutoFit/>
          </a:bodyPr>
          <a:lstStyle/>
          <a:p>
            <a:pPr algn="ctr"/>
            <a:r>
              <a:rPr lang="de-DE" sz="3200" dirty="0"/>
              <a:t>Antisemitismus-Workshop</a:t>
            </a:r>
          </a:p>
        </p:txBody>
      </p:sp>
      <p:sp>
        <p:nvSpPr>
          <p:cNvPr id="4" name="Textfeld 3">
            <a:extLst>
              <a:ext uri="{FF2B5EF4-FFF2-40B4-BE49-F238E27FC236}">
                <a16:creationId xmlns:a16="http://schemas.microsoft.com/office/drawing/2014/main" id="{3264A036-2E8F-E1FE-CE8C-EE1994047B97}"/>
              </a:ext>
            </a:extLst>
          </p:cNvPr>
          <p:cNvSpPr txBox="1"/>
          <p:nvPr/>
        </p:nvSpPr>
        <p:spPr>
          <a:xfrm>
            <a:off x="2951037" y="466187"/>
            <a:ext cx="6520792" cy="1015663"/>
          </a:xfrm>
          <a:prstGeom prst="rect">
            <a:avLst/>
          </a:prstGeom>
          <a:noFill/>
        </p:spPr>
        <p:txBody>
          <a:bodyPr wrap="square" rtlCol="0">
            <a:spAutoFit/>
          </a:bodyPr>
          <a:lstStyle/>
          <a:p>
            <a:r>
              <a:rPr lang="de-DE" sz="2000" dirty="0"/>
              <a:t>Jüdisches Erbe Buttenwiesen</a:t>
            </a:r>
            <a:br>
              <a:rPr lang="de-DE" sz="2000" dirty="0"/>
            </a:br>
            <a:r>
              <a:rPr lang="de-DE" sz="2000" dirty="0"/>
              <a:t>Lernort für Vielfalt, Demokratie und Menschenwürde</a:t>
            </a:r>
          </a:p>
          <a:p>
            <a:r>
              <a:rPr lang="de-DE" sz="2000" dirty="0"/>
              <a:t> / gegen Antisemitismus</a:t>
            </a:r>
          </a:p>
        </p:txBody>
      </p:sp>
      <p:sp>
        <p:nvSpPr>
          <p:cNvPr id="5" name="Textfeld 4">
            <a:extLst>
              <a:ext uri="{FF2B5EF4-FFF2-40B4-BE49-F238E27FC236}">
                <a16:creationId xmlns:a16="http://schemas.microsoft.com/office/drawing/2014/main" id="{AEBD4E9F-857F-C9A3-55A7-0808EFA159DD}"/>
              </a:ext>
            </a:extLst>
          </p:cNvPr>
          <p:cNvSpPr txBox="1"/>
          <p:nvPr/>
        </p:nvSpPr>
        <p:spPr>
          <a:xfrm>
            <a:off x="1309220" y="2755880"/>
            <a:ext cx="9414197" cy="4247317"/>
          </a:xfrm>
          <a:prstGeom prst="rect">
            <a:avLst/>
          </a:prstGeom>
          <a:noFill/>
        </p:spPr>
        <p:txBody>
          <a:bodyPr wrap="square" rtlCol="0">
            <a:spAutoFit/>
          </a:bodyPr>
          <a:lstStyle/>
          <a:p>
            <a:r>
              <a:rPr lang="de-DE" b="1" dirty="0"/>
              <a:t>Workshop 2 – Antisemitismus-Skala</a:t>
            </a:r>
          </a:p>
          <a:p>
            <a:endParaRPr lang="de-DE" dirty="0"/>
          </a:p>
          <a:p>
            <a:pPr marL="285750" indent="-285750">
              <a:buFontTx/>
              <a:buChar char="-"/>
            </a:pPr>
            <a:r>
              <a:rPr lang="de-DE" dirty="0"/>
              <a:t>Eignung für Jugendliche und Erwachsene</a:t>
            </a:r>
          </a:p>
          <a:p>
            <a:pPr marL="285750" indent="-285750">
              <a:buFontTx/>
              <a:buChar char="-"/>
            </a:pPr>
            <a:endParaRPr lang="de-DE" dirty="0"/>
          </a:p>
          <a:p>
            <a:pPr marL="285750" indent="-285750">
              <a:buFontTx/>
              <a:buChar char="-"/>
            </a:pPr>
            <a:r>
              <a:rPr lang="de-DE" dirty="0"/>
              <a:t>Voraussetzung /Vorwissen: Näherungsweise Bekanntheit des Begriffs Antisemitismus</a:t>
            </a:r>
          </a:p>
          <a:p>
            <a:r>
              <a:rPr lang="de-DE" dirty="0"/>
              <a:t>     Ggf. IHRA – Definition</a:t>
            </a:r>
          </a:p>
          <a:p>
            <a:pPr marL="285750" indent="-285750">
              <a:buFontTx/>
              <a:buChar char="-"/>
            </a:pPr>
            <a:endParaRPr lang="de-DE" dirty="0"/>
          </a:p>
          <a:p>
            <a:pPr marL="285750" indent="-285750">
              <a:buFontTx/>
              <a:buChar char="-"/>
            </a:pPr>
            <a:r>
              <a:rPr lang="de-DE" dirty="0"/>
              <a:t>Rückbezug der Statements auf die </a:t>
            </a:r>
            <a:r>
              <a:rPr lang="de-DE" dirty="0" err="1"/>
              <a:t>Antisemitismusdefintion</a:t>
            </a:r>
            <a:endParaRPr lang="de-DE" dirty="0"/>
          </a:p>
          <a:p>
            <a:pPr marL="285750" indent="-285750">
              <a:buFontTx/>
              <a:buChar char="-"/>
            </a:pPr>
            <a:endParaRPr lang="de-DE" dirty="0"/>
          </a:p>
          <a:p>
            <a:pPr marL="285750" indent="-285750">
              <a:buFontTx/>
              <a:buChar char="-"/>
            </a:pPr>
            <a:r>
              <a:rPr lang="de-DE" dirty="0"/>
              <a:t>„Mitte Studie“:  Verbreitung von latentem und manifestem Antisemitismus</a:t>
            </a:r>
          </a:p>
          <a:p>
            <a:pPr marL="285750" indent="-285750">
              <a:buFontTx/>
              <a:buChar char="-"/>
            </a:pPr>
            <a:endParaRPr lang="de-DE" dirty="0"/>
          </a:p>
          <a:p>
            <a:pPr marL="285750" indent="-285750">
              <a:buFontTx/>
              <a:buChar char="-"/>
            </a:pPr>
            <a:endParaRPr lang="de-DE" dirty="0"/>
          </a:p>
          <a:p>
            <a:pPr marL="285750" indent="-285750">
              <a:buFontTx/>
              <a:buChar char="-"/>
            </a:pPr>
            <a:endParaRPr lang="de-DE" dirty="0"/>
          </a:p>
          <a:p>
            <a:pPr marL="285750" indent="-285750">
              <a:buFontTx/>
              <a:buChar char="-"/>
            </a:pPr>
            <a:endParaRPr lang="de-DE" dirty="0"/>
          </a:p>
          <a:p>
            <a:r>
              <a:rPr lang="de-DE" dirty="0"/>
              <a:t> </a:t>
            </a:r>
          </a:p>
        </p:txBody>
      </p:sp>
    </p:spTree>
    <p:extLst>
      <p:ext uri="{BB962C8B-B14F-4D97-AF65-F5344CB8AC3E}">
        <p14:creationId xmlns:p14="http://schemas.microsoft.com/office/powerpoint/2010/main" val="828659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763847"/>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1576</Words>
  <Application>Microsoft Office PowerPoint</Application>
  <PresentationFormat>Breitbild</PresentationFormat>
  <Paragraphs>275</Paragraphs>
  <Slides>9</Slides>
  <Notes>7</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9</vt:i4>
      </vt:variant>
    </vt:vector>
  </HeadingPairs>
  <TitlesOfParts>
    <vt:vector size="13" baseType="lpstr">
      <vt:lpstr>Arial</vt:lpstr>
      <vt:lpstr>Calibri</vt:lpstr>
      <vt:lpstr>Verdana</vt:lpstr>
      <vt:lpstr>Larissa</vt:lpstr>
      <vt:lpstr>       </vt:lpstr>
      <vt:lpstr>       </vt:lpstr>
      <vt:lpstr>       </vt:lpstr>
      <vt:lpstr>       </vt:lpstr>
      <vt:lpstr>       </vt:lpstr>
      <vt:lpstr>       </vt:lpstr>
      <vt:lpstr>       </vt:lpstr>
      <vt:lpstr>       </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bernhard hof</dc:creator>
  <cp:lastModifiedBy>bernhard hof</cp:lastModifiedBy>
  <cp:revision>3</cp:revision>
  <dcterms:created xsi:type="dcterms:W3CDTF">2022-04-28T11:02:24Z</dcterms:created>
  <dcterms:modified xsi:type="dcterms:W3CDTF">2023-03-17T16:09:51Z</dcterms:modified>
</cp:coreProperties>
</file>