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2_C1F07BE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3" r:id="rId3"/>
    <p:sldId id="258" r:id="rId4"/>
    <p:sldId id="267" r:id="rId5"/>
    <p:sldId id="257" r:id="rId6"/>
    <p:sldId id="268" r:id="rId7"/>
    <p:sldId id="259" r:id="rId8"/>
    <p:sldId id="264" r:id="rId9"/>
    <p:sldId id="269" r:id="rId10"/>
    <p:sldId id="270" r:id="rId11"/>
    <p:sldId id="260" r:id="rId12"/>
    <p:sldId id="265" r:id="rId13"/>
    <p:sldId id="266"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42F41-9076-D007-4298-2998F175A834}" name="bernhard hof" initials="bh" userId="163e338752b8787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20D12-C175-41FC-9EEE-1C485275EB7B}" v="486" dt="2022-10-21T09:12:4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57932" autoAdjust="0"/>
  </p:normalViewPr>
  <p:slideViewPr>
    <p:cSldViewPr snapToGrid="0">
      <p:cViewPr varScale="1">
        <p:scale>
          <a:sx n="66" d="100"/>
          <a:sy n="66" d="100"/>
        </p:scale>
        <p:origin x="2142"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3" d="100"/>
          <a:sy n="93" d="100"/>
        </p:scale>
        <p:origin x="10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2_C1F07BE1.xml><?xml version="1.0" encoding="utf-8"?>
<p188:cmLst xmlns:a="http://schemas.openxmlformats.org/drawingml/2006/main" xmlns:r="http://schemas.openxmlformats.org/officeDocument/2006/relationships" xmlns:p188="http://schemas.microsoft.com/office/powerpoint/2018/8/main">
  <p188:cm id="{88596AA5-2389-4972-9DFC-58B14C084FBB}" authorId="{5AB42F41-9076-D007-4298-2998F175A834}" created="2022-10-19T18:22:58.808">
    <ac:txMkLst xmlns:ac="http://schemas.microsoft.com/office/drawing/2013/main/command">
      <pc:docMk xmlns:pc="http://schemas.microsoft.com/office/powerpoint/2013/main/command"/>
      <pc:sldMk xmlns:pc="http://schemas.microsoft.com/office/powerpoint/2013/main/command" cId="3253763041" sldId="258"/>
      <ac:spMk id="3" creationId="{256DCC8B-8891-4F12-8D0B-3AFB26CE2E0B}"/>
      <ac:txMk cp="103" len="11">
        <ac:context len="522" hash="2476316150"/>
      </ac:txMk>
    </ac:txMkLst>
    <p188:pos x="7642123" y="601458"/>
    <p188:txBody>
      <a:bodyPr/>
      <a:lstStyle/>
      <a:p>
        <a:r>
          <a:rPr lang="de-DE"/>
          <a:t>test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1:41:21.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274 419,'1046'0,"-611"45,-133-6,9-2,82 5,188 5,-142-49,-416 0,-1-2,0-1,-1-1,1-2,32-17,40-13,-28 16,-38 11,0 2,1 2,32-3,453-21,-240 0,-266 30,25-5,38-15,13-3,26-2,-48 9,125-9,543 29,-711-1,0 2,0 1,-1 1,1 1,-1 1,32 22,24 9,80 15,0-1,-130-36,-24-17,0 0,0 1,0-1,0 1,0-1,0 0,0 1,0-1,0 1,0-1,0 0,-1 1,1-1,0 0,0 1,0-1,0 0,-1 1,1-1,0 0,0 0,0 1,-1-1,1 0,0 0,0 0,-1 1,1-1,0 0,0 0,-1 0,1 0,0 0,-1 0,1 0,0 0,0 0,-1 0,1 0,0 0,-1 0,-53 7,43-7,-896 31,285-17,524-11,2-1,-176 33,249-27,0 2,-39 24,-19 8,-4-13,-171 26,-90-27,60-23,-389-63,575 43,-220-29,220 37,-123 12,156 6,-100 35,-33 6,-92-22,106-14,112-4,-108 35,97-13,57-21,-2-1,-56 11,-32 6,95-21,-1-1,0-1,-1-2,1-1,-1-1,-32-5,-169-42,140 29,75 15,1 1,0 0,0 1,-1 0,1 1,-13 6,20-7,1 1,0-1,0 1,0 0,1 0,-1 0,0 1,0-1,1 1,-1-1,1 1,0 0,-1-1,1 1,0 0,0 0,0 0,1 1,-1-1,0 0,1 0,0 0,-1 1,1-1,0 0,0 1,0-1,1 0,-1 0,1 4,1 15,2 1,-1-1,8 24,-9-38,11 42,19 48,-16-52,16 65,-22-61,-6-26,1 0,10 28,-13-45,1 0,-1-1,1 1,0-1,1 0,-1 0,1 0,0-1,0 0,0 0,9 7,5 2,1-1,0-2,1-1,0-1,0-1,22 5,128 16,-154-27,110 8,158-13,-261-1,1-2,0-1,-1-1,0-2,0-2,41-28,45-23,-69 47,1 3,-1 2,78-7,127 14,-151 6,644 71,-655-61,232-3,-187-12,148 6,287-6,-363-12,89-1,46-14,-18 0,1203 31,-1568 3,-68 17,40-6,-263 46,-991 136,276-167,322-61,495 2,-388-30,582 61,-1 3,1 2,-1 3,-58 25,60-21,-53 19,0-6,-1-6,-149 6,69-26,-332 14,271-5,87-6,137-3,0 0,1 1,-16 4,22 0,14-2,19 1,527 1,-293-10,901 4,-800 16,27 0,-351-16,-18 2,0-2,1 0,-1-2,0-1,0-2,-1 0,28-13,-45 17,0 0,0-1,1 1,-1-1,0 1,0-1,0 0,0 0,0 0,-1-1,1 1,0 0,-1-1,1 0,-1 1,0-1,1 0,-1 0,0 0,0 0,-1 0,1 0,0-1,-1 1,1-4,-1 4,-1-1,1 0,-1 1,0-1,0 1,0-1,0 1,0-1,0 1,-1 0,1 0,-1 0,1 0,-1 0,0 1,0-1,0 1,0-1,0 1,0 0,-1 0,-3-2,-26-18,-1 2,-1 2,-35-12,3 2,-184-97,83 38,-248-81,354 152,18 5,1-2,-72-35,19-1,-141-46,-103-2,211 63,124 33,-14-3,1-2,-27-13,44 19,-1 0,1 0,0 0,-1 0,1 0,0 0,-1 0,1 0,0 0,-1-1,1 1,0 0,-1 0,1 0,0-1,0 1,-1 0,1-1,0 1,0 0,-1-1,1 1,0-1,0 1,0 0,-1-1,1 1,0-1,0 1,0-1,0 1,0-1,0 1,0-1,12-5,23 3,213 6,103-4,-332-1,-1-2,1-1,25-11,31-7,-59 24,-35 7,-574 95,-5-42,567-55,20 0,11-5,0-1,0 1,0-1,0 0,0 1,0-1,0 0,0 1,0-1,0 0,1 1,-1-1,0 0,0 1,0-1,0 0,0 1,0-1,0 0,1 0,-1 1,0-1,0 0,0 0,1 1,-1-1,0 0,0 0,0 0,1 1,-1-1,0 0,0 0,1 0,-1 0,0 0,0 0,1 0,18 9,-1-1,1-1,1-2,-1 0,0-2,21 0,-3 1,108 14,250-15,-383-6,0 0,0 0,0-2,-1 0,21-13,-18 9,0 2,1 0,17-5,48-1,0 4,133 10,-95 2,-44-3,0-3,73-17,-143 19,0-1,0 1,0-1,0 0,0 0,-1-1,1 1,3-5,-6 7,-1-1,1 1,-1-1,1 1,-1-1,0 0,1 1,-1-1,0 1,1-1,-1 0,0 0,1 1,-1-1,0 0,0 1,0-1,0 0,1 0,-1 0,0 1,0-1,0 0,0-1,-1 1,1 0,-1-1,0 1,1 0,-1 0,0 0,1 0,-1 0,0 0,0 0,0 0,0 0,0 0,0 1,0-1,0 0,0 1,-1-1,-66-33,-126-37,78 32,-185-59,113 38,157 48,1-2,-37-25,-38-17,-501-206,580 251,-65-34,83 40,1 0,0 0,0-1,0 0,0-1,1 0,0 0,0-1,-6-10,9 13,1 0,0-1,0 1,1-1,-1 0,1 1,0-1,0 0,0 0,0-12,1 12,0 0,-1 0,0 0,0 1,0-1,0 0,0 1,-1-1,0 1,0-1,-3-5,0 2,-1 1,0 0,0 1,-1 0,0 0,1 1,-2 0,1 1,0 0,-1 0,-12-4,-11-3,-53-10,36 10,0-3,91 9,20 11,85 22,-90-14,111 6,1112 73,-951-65,-314-29,-1 0,1-2,-1 0,21-11,40-10,0 15,0 5,86 8,151 35,-279-33,82 17,-63-10,0-3,0-3,63-5,112-44,52-4,394 42,-351 9,1246-4,-1440 15,-6 1,20-17,44 2,-180-1,-1 0,0 1,0 0,1 1,-1 0,6 3,-10 0,-9 0,-11-1,-245 2,163-9,88 1,12-3,14-8,-11 10,12-9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26E82-A41B-4860-A750-5849132E50D2}" type="datetimeFigureOut">
              <a:rPr lang="de-DE" smtClean="0"/>
              <a:t>19.10.2022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204E1-424F-41D5-B7A5-432C82AB1630}" type="slidenum">
              <a:rPr lang="de-DE" smtClean="0"/>
              <a:t>‹Nr.›</a:t>
            </a:fld>
            <a:endParaRPr lang="de-DE"/>
          </a:p>
        </p:txBody>
      </p:sp>
    </p:spTree>
    <p:extLst>
      <p:ext uri="{BB962C8B-B14F-4D97-AF65-F5344CB8AC3E}">
        <p14:creationId xmlns:p14="http://schemas.microsoft.com/office/powerpoint/2010/main" val="397250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1</a:t>
            </a:fld>
            <a:endParaRPr lang="de-DE"/>
          </a:p>
        </p:txBody>
      </p:sp>
    </p:spTree>
    <p:extLst>
      <p:ext uri="{BB962C8B-B14F-4D97-AF65-F5344CB8AC3E}">
        <p14:creationId xmlns:p14="http://schemas.microsoft.com/office/powerpoint/2010/main" val="5398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endPar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Isolierte Geschichtsbetrachtung als Geschichte der Juden könnte das „Othering“ verstärken; Vielfalt des jüdischen Lebens heute. </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Direkter Kontakt – Sachverständigenrat – Untersuchung zur Verbreitung antimuslimischer und antisemitischer Ressentiments und Vorurteile </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Sehr differenziert – nebenbei: die Studie räumt mit der Mär auf, dass Antisemitismus heute insbesondere durch Migration importiert wird. </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Außerdem aber – Kontakt – Freunde, Verwandte etc. im jeweils anderen Milieu mindert die Ressentiments und Vorurteile signifikant (auch wenn sie sie nicht aufhebt.) </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Einfache Erklärungsmuster geben Halt und Orientierung</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Was ist Menschenwürde? Diese Frage wird in der Regel durch Negation – Verletzung der Menschenwürde - beantwortet. (Folter, Stigmatisierung, Eingriff in innersten Persönlichkeitsbereich etc. ….) Positiv formuliert – Menschenwürde ist die Vorstellung von der Gleichheit (nicht materiell, auch nicht unbedingt rechtlich, sondern Gleichheit des Werts jedes einzelnen Menschen – in aller Konsequenz – des Schwerverbrechers, des Politikers, der eine falsche Entscheidung getroffen hat, des Behinderten etc.  ….. Nähe zum Thema Inklusion…..</a:t>
            </a:r>
          </a:p>
          <a:p>
            <a:pPr>
              <a:lnSpc>
                <a:spcPct val="107000"/>
              </a:lnSpc>
              <a:spcBef>
                <a:spcPts val="200"/>
              </a:spcBef>
            </a:pPr>
            <a:r>
              <a:rPr lang="de-DE" sz="16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Ob man das wirklich durch ein pädagogisches Programm am Lernort so nahe an verankerte Vorstellungen und Einstellungen kommt, weiß ich nicht – es ist eine Hoffnung. Aber jedenfalls sollten wir davon sprechen – bei allen Programmen, bei allen Führungen und Workshops</a:t>
            </a:r>
          </a:p>
        </p:txBody>
      </p:sp>
      <p:sp>
        <p:nvSpPr>
          <p:cNvPr id="4" name="Foliennummernplatzhalter 3"/>
          <p:cNvSpPr>
            <a:spLocks noGrp="1"/>
          </p:cNvSpPr>
          <p:nvPr>
            <p:ph type="sldNum" sz="quarter" idx="5"/>
          </p:nvPr>
        </p:nvSpPr>
        <p:spPr/>
        <p:txBody>
          <a:bodyPr/>
          <a:lstStyle/>
          <a:p>
            <a:fld id="{7B0204E1-424F-41D5-B7A5-432C82AB1630}" type="slidenum">
              <a:rPr lang="de-DE" smtClean="0"/>
              <a:t>10</a:t>
            </a:fld>
            <a:endParaRPr lang="de-DE"/>
          </a:p>
        </p:txBody>
      </p:sp>
    </p:spTree>
    <p:extLst>
      <p:ext uri="{BB962C8B-B14F-4D97-AF65-F5344CB8AC3E}">
        <p14:creationId xmlns:p14="http://schemas.microsoft.com/office/powerpoint/2010/main" val="135200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B0204E1-424F-41D5-B7A5-432C82AB1630}" type="slidenum">
              <a:rPr lang="de-DE" smtClean="0"/>
              <a:t>11</a:t>
            </a:fld>
            <a:endParaRPr lang="de-DE"/>
          </a:p>
        </p:txBody>
      </p:sp>
    </p:spTree>
    <p:extLst>
      <p:ext uri="{BB962C8B-B14F-4D97-AF65-F5344CB8AC3E}">
        <p14:creationId xmlns:p14="http://schemas.microsoft.com/office/powerpoint/2010/main" val="391969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r>
              <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Beitrag von Zeugnissen des jüdischen Lebens zur einer auf Prävention von Antisemitismus gerichteten Bildungsanstrengung - Beispiel Buttenwiesen</a:t>
            </a: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Beispiele gelingenden Zusammenlebens /Personalisierung</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Blütezeit des Ortes um die Jahrhundertwende: Modernisierung, ohne traditionelle Werte aufzugeben:</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Eisenbahnbau (Hinweis Leopold Reiter - Kaufmann, aber in bescheidenen Lebensverhältnissen, nicht Finanzkraft, sondern Verhandlungsgeschick)</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Telegraphenverbindung</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Vereine in denen Juden und Christen gemeinsam gewirkt haben, </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Juden im Gemeinderat</a:t>
            </a:r>
          </a:p>
          <a:p>
            <a:pPr marL="342900" lvl="0" indent="-342900">
              <a:lnSpc>
                <a:spcPct val="107000"/>
              </a:lnSpc>
              <a:spcAft>
                <a:spcPts val="800"/>
              </a:spcAft>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Chronik der Marktgemeinde</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Jüdinnen und Juden treten als Handelnde auf und werden nicht auf die Opferrolle reduziert. Dabei wird / kann das Ende der jüdischen Gemeinde - Emigration und Deportation nicht ausgeklammert werden. Die Frage danach wird von den Schülern gestellt. Empathie und Perspektivenübernahme</a:t>
            </a: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Gegenbeispiele zu Stereotypen und Vorurteilen: </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Bescheidene, einfache Lebensverhältnisse (vs. jüdische Geldgier)</a:t>
            </a:r>
          </a:p>
          <a:p>
            <a:pPr marL="342900" lvl="0" indent="-342900">
              <a:lnSpc>
                <a:spcPct val="107000"/>
              </a:lnSpc>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Integration in die politische Gemeinde (vs. „Zersetzung“)</a:t>
            </a:r>
          </a:p>
          <a:p>
            <a:pPr marL="342900" lvl="0" indent="-342900">
              <a:lnSpc>
                <a:spcPct val="107000"/>
              </a:lnSpc>
              <a:spcAft>
                <a:spcPts val="800"/>
              </a:spcAft>
              <a:buFont typeface="Wingdings" panose="05000000000000000000" pitchFamily="2"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Gemeinsame Werte wie Patriotismus) (vs. rassistisch motivierter Abwertung)</a:t>
            </a: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Aufbrechen homogener Identitätsvorstellungen</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Heterogenität der Lebensweisen - Assimilation - Integration bei Bewahrung der religiösen Identität - Abgrenzung - Ausgrenzung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„Die Täter kamen immer von außen“: Keine heile Welt auf dem Land.</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Aufbrechen bipolarer Sichtweisen ist möglich: „die Juden - die Christen“</a:t>
            </a: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Bewusstmachung der Brüche, Bewusstmachung des Verlorenen</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Offene Fragen führen zu „Was haben wir heute damit zu tun?“. Offene Fragen - (z.B. warum kein Widerstand) sollen nicht durch vorschnelle Erklärungen zugedeckt werden. </a:t>
            </a:r>
          </a:p>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12</a:t>
            </a:fld>
            <a:endParaRPr lang="de-DE"/>
          </a:p>
        </p:txBody>
      </p:sp>
    </p:spTree>
    <p:extLst>
      <p:ext uri="{BB962C8B-B14F-4D97-AF65-F5344CB8AC3E}">
        <p14:creationId xmlns:p14="http://schemas.microsoft.com/office/powerpoint/2010/main" val="353091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Vorhaben Lernort Buttenwiesen</a:t>
            </a:r>
          </a:p>
          <a:p>
            <a:endParaRPr lang="de-DE" dirty="0"/>
          </a:p>
          <a:p>
            <a:r>
              <a:rPr lang="de-DE" dirty="0"/>
              <a:t>Geht von folgenden Grundsätzen aus,</a:t>
            </a:r>
          </a:p>
          <a:p>
            <a:endParaRPr lang="de-DE" dirty="0"/>
          </a:p>
          <a:p>
            <a:r>
              <a:rPr lang="de-DE" dirty="0"/>
              <a:t>Herzliche Einladung</a:t>
            </a:r>
          </a:p>
          <a:p>
            <a:endParaRPr lang="de-DE" dirty="0"/>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Ermunterung jüdisches Leben in Vergangenheit und Gegenwart in Ihren Unterricht einzubeziehen  - sei es in Buttenwiesen, sei es an anderen Orten, sei es in Form einzelner Unterrichtseinheiten, sei es in Form einer Kombination von Exkursion und Workshop, wie wir sie im „Lernort Buttenwiesen“ anbieten werden.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Beispiel Anschauung vor Ort: Exkursion mit Schülerinnen der Altenpflegeschule: Am interessantesten die unmittelbare Anschauung - Mikwe und Friedhof, dann Film und erst dann die Ausstellungen und der vorausgehende Unterricht zum Thema Antisemitismus. </a:t>
            </a:r>
          </a:p>
          <a:p>
            <a:pPr>
              <a:lnSpc>
                <a:spcPct val="107000"/>
              </a:lnSpc>
              <a:spcBef>
                <a:spcPts val="200"/>
              </a:spcBef>
            </a:pPr>
            <a:r>
              <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Zusammenfassung</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Dass die Ausgangsthese zutrifft, bleibt eine Vermutung. Ich hoffe, dass sie durch die o.a. Ausführungen plausibel geworden ist. Ein wichtiger Punkt ist sicherlich, dass Geschichten erzählt werden können, die Identifikationsmöglichkeiten bieten (ohne in identitäre Gemeinschaftsvorstellungen zu verfallen) und die eine Perspektivenübernahme ermöglichen. </a:t>
            </a:r>
          </a:p>
          <a:p>
            <a:pP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7B0204E1-424F-41D5-B7A5-432C82AB1630}" type="slidenum">
              <a:rPr lang="de-DE" smtClean="0"/>
              <a:t>13</a:t>
            </a:fld>
            <a:endParaRPr lang="de-DE"/>
          </a:p>
        </p:txBody>
      </p:sp>
    </p:spTree>
    <p:extLst>
      <p:ext uri="{BB962C8B-B14F-4D97-AF65-F5344CB8AC3E}">
        <p14:creationId xmlns:p14="http://schemas.microsoft.com/office/powerpoint/2010/main" val="141013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Große Zurückhaltung gegenüber dem Begriff bei meiner Bestellung …</a:t>
            </a:r>
          </a:p>
          <a:p>
            <a:pPr marL="171450" indent="-171450">
              <a:buFontTx/>
              <a:buChar char="-"/>
            </a:pPr>
            <a:r>
              <a:rPr lang="de-DE" dirty="0"/>
              <a:t>Fakten ohne die Frage nach ihrer Einordnung bleiben beliebig (verwendbar) – der Guide muss ein Werteangebot machen </a:t>
            </a:r>
          </a:p>
          <a:p>
            <a:pPr marL="171450" indent="-171450">
              <a:buFontTx/>
              <a:buChar char="-"/>
            </a:pPr>
            <a:r>
              <a:rPr lang="de-DE" dirty="0"/>
              <a:t>Teils: Antisemitismus wahrnehmen</a:t>
            </a:r>
          </a:p>
          <a:p>
            <a:pPr marL="171450" indent="-171450">
              <a:buFontTx/>
              <a:buChar char="-"/>
            </a:pPr>
            <a:r>
              <a:rPr lang="de-DE" dirty="0"/>
              <a:t>- nicht unbedingt</a:t>
            </a:r>
          </a:p>
          <a:p>
            <a:pPr marL="171450" indent="-171450">
              <a:buFontTx/>
              <a:buChar char="-"/>
            </a:pPr>
            <a:r>
              <a:rPr lang="de-DE" dirty="0"/>
              <a:t>Ich hoffe – ja</a:t>
            </a:r>
          </a:p>
          <a:p>
            <a:pPr marL="171450" indent="-171450">
              <a:buFontTx/>
              <a:buChar char="-"/>
            </a:pPr>
            <a:r>
              <a:rPr lang="de-DE" dirty="0"/>
              <a:t>Davon bin ich überzeugt, wenn beim Reden über Antisemitismus Wertmaßstäbe vermittelt werden</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2</a:t>
            </a:fld>
            <a:endParaRPr lang="de-DE"/>
          </a:p>
        </p:txBody>
      </p:sp>
    </p:spTree>
    <p:extLst>
      <p:ext uri="{BB962C8B-B14F-4D97-AF65-F5344CB8AC3E}">
        <p14:creationId xmlns:p14="http://schemas.microsoft.com/office/powerpoint/2010/main" val="272682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IHRA-Definition</a:t>
            </a:r>
            <a:br>
              <a:rPr lang="de-DE" sz="1200" dirty="0">
                <a:effectLst/>
                <a:latin typeface="Calibri" panose="020F0502020204030204" pitchFamily="34" charset="0"/>
                <a:ea typeface="Calibri" panose="020F0502020204030204" pitchFamily="34" charset="0"/>
                <a:cs typeface="Times New Roman" panose="02020603050405020304" pitchFamily="18" charset="0"/>
              </a:rPr>
            </a:br>
            <a:r>
              <a:rPr lang="de-DE" sz="1200" i="1" dirty="0">
                <a:effectLst/>
                <a:latin typeface="Calibri" panose="020F0502020204030204" pitchFamily="34" charset="0"/>
                <a:ea typeface="Calibri" panose="020F0502020204030204" pitchFamily="34" charset="0"/>
                <a:cs typeface="Times New Roman" panose="02020603050405020304" pitchFamily="18" charset="0"/>
              </a:rPr>
              <a:t>„Antisemitismus –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Unterschied zu Judaismus (christl. Feindschaft)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ist eine bestimmte </a:t>
            </a:r>
            <a:r>
              <a:rPr lang="de-DE" sz="1200" b="0" i="1" dirty="0">
                <a:effectLst/>
                <a:latin typeface="Calibri" panose="020F0502020204030204" pitchFamily="34" charset="0"/>
                <a:ea typeface="Calibri" panose="020F0502020204030204" pitchFamily="34" charset="0"/>
                <a:cs typeface="Times New Roman" panose="02020603050405020304" pitchFamily="18" charset="0"/>
              </a:rPr>
              <a:t>Wahrnehmung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von Jüdinnen und Juden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d.h. hat nichts damit zu tun, wie Jüdinnen und Juden wirklich sind</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 die sich als Hass gegenüber Jüdinnen und Juden ausdrücken kann –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„ich finde es toll, dass Juden so gut mit Geld umgehen können“</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Der Antisemitismus richtet sich in Wort oder Tat - </a:t>
            </a:r>
            <a:r>
              <a:rPr lang="de-DE" sz="1200" b="1" i="1" dirty="0" err="1">
                <a:effectLst/>
                <a:latin typeface="Calibri" panose="020F0502020204030204" pitchFamily="34" charset="0"/>
                <a:ea typeface="Calibri" panose="020F0502020204030204" pitchFamily="34" charset="0"/>
                <a:cs typeface="Times New Roman" panose="02020603050405020304" pitchFamily="18" charset="0"/>
              </a:rPr>
              <a:t>Hate</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 Speech, Kommentar in einer Zeitung, Beleidigung, körperlicher Angriff -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gegen jüdische oder nichtjüdische Einzelpersonen  -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„Du Jude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und/oder deren Eigentum sowie gegen jüdische Gemeindeinstitutionen oder religiöse Einrichtungen.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 Polizeischutz für jüdische Gemeindeeinrichtungen -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siehe “Darüber hinaus kann auch </a:t>
            </a:r>
            <a:r>
              <a:rPr lang="de-DE" sz="12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der Staat Israel – </a:t>
            </a:r>
            <a:r>
              <a:rPr lang="de-DE" sz="12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häufigste Form von Antisemitismus heute -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der dabei als jüdisches Kollektiv –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immer wenn Jüdinnen als Kollektiv angesehen werden ist das antisemitisch</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  verstanden wird, Ziel solcher Angriffe sein.“ </a:t>
            </a:r>
            <a:r>
              <a:rPr lang="de-DE" sz="1200" b="1" i="1" dirty="0">
                <a:effectLst/>
                <a:latin typeface="Calibri" panose="020F0502020204030204" pitchFamily="34" charset="0"/>
                <a:ea typeface="Calibri" panose="020F0502020204030204" pitchFamily="34" charset="0"/>
                <a:cs typeface="Times New Roman" panose="02020603050405020304" pitchFamily="18" charset="0"/>
              </a:rPr>
              <a:t>Antisemitismus ist immer ein Angriff auf jüdische Menschen – unser Ziel muss es sein, das zu verhindern</a:t>
            </a:r>
          </a:p>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3</a:t>
            </a:fld>
            <a:endParaRPr lang="de-DE"/>
          </a:p>
        </p:txBody>
      </p:sp>
    </p:spTree>
    <p:extLst>
      <p:ext uri="{BB962C8B-B14F-4D97-AF65-F5344CB8AC3E}">
        <p14:creationId xmlns:p14="http://schemas.microsoft.com/office/powerpoint/2010/main" val="97684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DE" sz="1200" dirty="0"/>
              <a:t>Aberkennung des Existenz- und Selbstbestimmungsrechts Israels</a:t>
            </a:r>
          </a:p>
          <a:p>
            <a:pPr>
              <a:buFont typeface="+mj-lt"/>
              <a:buAutoNum type="arabicPeriod"/>
            </a:pPr>
            <a:r>
              <a:rPr lang="de-DE" sz="1200" dirty="0"/>
              <a:t>Vergleich bzw. Gleichsetzung Israels mit dem Nationalsozialismus</a:t>
            </a:r>
          </a:p>
          <a:p>
            <a:pPr>
              <a:buFont typeface="+mj-lt"/>
              <a:buAutoNum type="arabicPeriod"/>
            </a:pPr>
            <a:r>
              <a:rPr lang="de-DE" sz="1200" dirty="0"/>
              <a:t>Anlegen anderer Maßstäbe an Israel als an andere Länder</a:t>
            </a:r>
          </a:p>
          <a:p>
            <a:pPr>
              <a:buFont typeface="+mj-lt"/>
              <a:buAutoNum type="arabicPeriod"/>
            </a:pPr>
            <a:r>
              <a:rPr lang="de-DE" sz="1200" dirty="0"/>
              <a:t>Verantwortlichmachen von Juden aus aller Welt für das Regierungshandeln Israels</a:t>
            </a:r>
          </a:p>
          <a:p>
            <a:pPr>
              <a:buFont typeface="+mj-lt"/>
              <a:buAutoNum type="arabicPeriod"/>
            </a:pPr>
            <a:r>
              <a:rPr lang="de-DE" sz="1200" dirty="0"/>
              <a:t>Bezugnahme auf Israel oder Israelis mit antisemitischen Bildern, Symbolen oder Floskeln.</a:t>
            </a:r>
          </a:p>
        </p:txBody>
      </p:sp>
      <p:sp>
        <p:nvSpPr>
          <p:cNvPr id="4" name="Foliennummernplatzhalter 3"/>
          <p:cNvSpPr>
            <a:spLocks noGrp="1"/>
          </p:cNvSpPr>
          <p:nvPr>
            <p:ph type="sldNum" sz="quarter" idx="5"/>
          </p:nvPr>
        </p:nvSpPr>
        <p:spPr/>
        <p:txBody>
          <a:bodyPr/>
          <a:lstStyle/>
          <a:p>
            <a:fld id="{7B0204E1-424F-41D5-B7A5-432C82AB1630}" type="slidenum">
              <a:rPr lang="de-DE" smtClean="0"/>
              <a:t>4</a:t>
            </a:fld>
            <a:endParaRPr lang="de-DE"/>
          </a:p>
        </p:txBody>
      </p:sp>
    </p:spTree>
    <p:extLst>
      <p:ext uri="{BB962C8B-B14F-4D97-AF65-F5344CB8AC3E}">
        <p14:creationId xmlns:p14="http://schemas.microsoft.com/office/powerpoint/2010/main" val="175049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Attila Hildmann – widerlicher expliziter Antisemitismus – das ist heutzutage selten. – 125 000 Follower </a:t>
            </a:r>
          </a:p>
          <a:p>
            <a:endParaRPr lang="de-DE" dirty="0"/>
          </a:p>
          <a:p>
            <a:r>
              <a:rPr lang="de-DE" dirty="0"/>
              <a:t>Dennoch Es gibt heute kaum eine Gruppierung und nur wenige Personen, die sich explizit zu ihrem Antisemitismus bekennen – vor dem Holocaust war das anders. </a:t>
            </a:r>
          </a:p>
          <a:p>
            <a:r>
              <a:rPr lang="de-DE" dirty="0"/>
              <a:t>Aktuell – vorgestern über Twitter diskutiert Beispiel AFD – Politiker. </a:t>
            </a:r>
          </a:p>
          <a:p>
            <a:endParaRPr lang="de-DE" dirty="0"/>
          </a:p>
          <a:p>
            <a:r>
              <a:rPr lang="de-DE" dirty="0"/>
              <a:t>D.h. für uns es ist wichtig antisemitische Haltungen zu identifizieren – „War doch bloß </a:t>
            </a:r>
            <a:r>
              <a:rPr lang="de-DE" dirty="0" err="1"/>
              <a:t>Spass</a:t>
            </a:r>
            <a:r>
              <a:rPr lang="de-DE" dirty="0"/>
              <a:t> „ bei Kindern. </a:t>
            </a:r>
          </a:p>
        </p:txBody>
      </p:sp>
      <p:sp>
        <p:nvSpPr>
          <p:cNvPr id="4" name="Foliennummernplatzhalter 3"/>
          <p:cNvSpPr>
            <a:spLocks noGrp="1"/>
          </p:cNvSpPr>
          <p:nvPr>
            <p:ph type="sldNum" sz="quarter" idx="5"/>
          </p:nvPr>
        </p:nvSpPr>
        <p:spPr/>
        <p:txBody>
          <a:bodyPr/>
          <a:lstStyle/>
          <a:p>
            <a:fld id="{7B0204E1-424F-41D5-B7A5-432C82AB1630}" type="slidenum">
              <a:rPr lang="de-DE" smtClean="0"/>
              <a:t>5</a:t>
            </a:fld>
            <a:endParaRPr lang="de-DE"/>
          </a:p>
        </p:txBody>
      </p:sp>
    </p:spTree>
    <p:extLst>
      <p:ext uri="{BB962C8B-B14F-4D97-AF65-F5344CB8AC3E}">
        <p14:creationId xmlns:p14="http://schemas.microsoft.com/office/powerpoint/2010/main" val="39301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latin typeface="Calibri" panose="020F0502020204030204" pitchFamily="34" charset="0"/>
                <a:ea typeface="Calibri" panose="020F0502020204030204" pitchFamily="34" charset="0"/>
                <a:cs typeface="Times New Roman" panose="02020603050405020304" pitchFamily="18" charset="0"/>
              </a:rPr>
              <a:t>Explikation Wahrnehmung:</a:t>
            </a:r>
          </a:p>
          <a:p>
            <a:r>
              <a:rPr lang="de-DE" sz="1200" dirty="0">
                <a:effectLst/>
                <a:latin typeface="Calibri" panose="020F0502020204030204" pitchFamily="34" charset="0"/>
                <a:cs typeface="Times New Roman" panose="02020603050405020304" pitchFamily="18" charset="0"/>
              </a:rPr>
              <a:t>1846 Petition David Bauer</a:t>
            </a:r>
          </a:p>
          <a:p>
            <a:r>
              <a:rPr lang="de-DE" sz="1200" dirty="0">
                <a:effectLst/>
                <a:latin typeface="Calibri" panose="020F0502020204030204" pitchFamily="34" charset="0"/>
                <a:cs typeface="Times New Roman" panose="02020603050405020304" pitchFamily="18" charset="0"/>
              </a:rPr>
              <a:t>1848 Annahme der Petition durch die Abgeordnetenkammer</a:t>
            </a:r>
          </a:p>
          <a:p>
            <a:r>
              <a:rPr lang="de-DE" sz="1200" dirty="0">
                <a:effectLst/>
                <a:latin typeface="Calibri" panose="020F0502020204030204" pitchFamily="34" charset="0"/>
                <a:cs typeface="Times New Roman" panose="02020603050405020304" pitchFamily="18" charset="0"/>
              </a:rPr>
              <a:t>- Adressbewegung 627 gegen – nur 7 für.</a:t>
            </a:r>
          </a:p>
          <a:p>
            <a:r>
              <a:rPr lang="de-DE" sz="1200" dirty="0">
                <a:effectLst/>
                <a:latin typeface="Calibri" panose="020F0502020204030204" pitchFamily="34" charset="0"/>
                <a:cs typeface="Times New Roman" panose="02020603050405020304" pitchFamily="18" charset="0"/>
              </a:rPr>
              <a:t>D.h. antisemitische Einstellungen haben wenig mit realen Erfahrungen mit Juden zu tun, allenfalls mit z.B. Konkurrenzsituationen, </a:t>
            </a:r>
          </a:p>
          <a:p>
            <a:r>
              <a:rPr lang="de-DE" sz="1200" dirty="0">
                <a:effectLst/>
                <a:latin typeface="Calibri" panose="020F0502020204030204" pitchFamily="34" charset="0"/>
                <a:cs typeface="Times New Roman" panose="02020603050405020304" pitchFamily="18" charset="0"/>
              </a:rPr>
              <a:t>Die Annahme, dass Antisemitismus ein gedankliches Konstrukt ist, wird durch dieses belegt. </a:t>
            </a:r>
          </a:p>
          <a:p>
            <a:r>
              <a:rPr lang="de-DE" sz="1200" dirty="0">
                <a:effectLst/>
                <a:latin typeface="Calibri" panose="020F0502020204030204" pitchFamily="34" charset="0"/>
                <a:cs typeface="Times New Roman" panose="02020603050405020304" pitchFamily="18" charset="0"/>
              </a:rPr>
              <a:t>Ausbau zur rassistischen Weltanschauung – daher der keineswegs kritisch gemeinte Begriff - in der zweiten Hälfte des 19. Jhd. </a:t>
            </a:r>
          </a:p>
          <a:p>
            <a:r>
              <a:rPr lang="de-DE" sz="1200" dirty="0">
                <a:effectLst/>
                <a:latin typeface="Calibri" panose="020F0502020204030204" pitchFamily="34" charset="0"/>
                <a:cs typeface="Times New Roman" panose="02020603050405020304" pitchFamily="18" charset="0"/>
              </a:rPr>
              <a:t>Ein gedankliches Konstrukt: Das gilt auch z.B. auch für ausländerfeindliche Einstellungen </a:t>
            </a:r>
          </a:p>
          <a:p>
            <a:endParaRPr lang="de-DE" sz="1200" dirty="0">
              <a:effectLst/>
              <a:latin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6</a:t>
            </a:fld>
            <a:endParaRPr lang="de-DE"/>
          </a:p>
        </p:txBody>
      </p:sp>
    </p:spTree>
    <p:extLst>
      <p:ext uri="{BB962C8B-B14F-4D97-AF65-F5344CB8AC3E}">
        <p14:creationId xmlns:p14="http://schemas.microsoft.com/office/powerpoint/2010/main" val="281746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GMF</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Unter GMF sind „offene und subtile Einstellungen, Stereotypisierungen, Ressentiments, Feindseligkeiten und Abwertungen von Gruppen in der Gesellschaft“ (Mittestudie) zu verstehen. </a:t>
            </a:r>
            <a:br>
              <a:rPr lang="de-DE" sz="1200" dirty="0">
                <a:effectLst/>
                <a:latin typeface="Calibri" panose="020F0502020204030204" pitchFamily="34" charset="0"/>
                <a:ea typeface="Calibri" panose="020F0502020204030204" pitchFamily="34" charset="0"/>
                <a:cs typeface="Times New Roman" panose="02020603050405020304" pitchFamily="18" charset="0"/>
              </a:rPr>
            </a:br>
            <a:r>
              <a:rPr lang="de-DE" sz="1200" dirty="0">
                <a:effectLst/>
                <a:latin typeface="Calibri" panose="020F0502020204030204" pitchFamily="34" charset="0"/>
                <a:ea typeface="Calibri" panose="020F0502020204030204" pitchFamily="34" charset="0"/>
                <a:cs typeface="Times New Roman" panose="02020603050405020304" pitchFamily="18" charset="0"/>
              </a:rPr>
              <a:t>Emotional: Antipathie und Hass oder / und kognitiv: Überzeugungen über andere Gruppen / Weltbilder</a:t>
            </a:r>
            <a:br>
              <a:rPr lang="de-DE" sz="1200" dirty="0">
                <a:effectLst/>
                <a:latin typeface="Calibri" panose="020F0502020204030204" pitchFamily="34" charset="0"/>
                <a:ea typeface="Calibri" panose="020F0502020204030204" pitchFamily="34" charset="0"/>
                <a:cs typeface="Times New Roman" panose="02020603050405020304" pitchFamily="18" charset="0"/>
              </a:rPr>
            </a:br>
            <a:r>
              <a:rPr lang="de-DE" sz="1200" dirty="0">
                <a:effectLst/>
                <a:latin typeface="Calibri" panose="020F0502020204030204" pitchFamily="34" charset="0"/>
                <a:ea typeface="Calibri" panose="020F0502020204030204" pitchFamily="34" charset="0"/>
                <a:cs typeface="Times New Roman" panose="02020603050405020304" pitchFamily="18" charset="0"/>
              </a:rPr>
              <a:t>Vielzahl von Ausdrucksformen Antisemitismus, Rassismus, Muslimfeindlichkeit, Frauenfeindlichkeit etc.</a:t>
            </a:r>
          </a:p>
          <a:p>
            <a:pPr>
              <a:lnSpc>
                <a:spcPct val="107000"/>
              </a:lnSpc>
              <a:spcAft>
                <a:spcPts val="800"/>
              </a:spcAft>
            </a:pPr>
            <a:r>
              <a:rPr lang="de-DE"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Gemeinsamkeit: Ideologie der Ungleichwertigkeit</a:t>
            </a: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Antisemitismus als Form von GMF</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Ca. 5% verfestigte antisemitische Einstellungen („traditioneller“ Antisemitismus, der mit rechtsextremen Einstellung verbunden ist), 25% latenter Antisemitismus. Da ist dann der israelbezogene (Doppelstandards, Infragestellung des Existenzrechts Israels) dabei.</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Hohe Korrelationen zwischen den unterschiedlichen Formen der GMF belegen, dass es sich dabei tatsächlich um ein Phänomen handelt, das unterschiedliche Ausdrucksformen annehmen kann. Dieser Sachverhalt ist empirisch belegt. Beispiel: signifikante (überzufällige) Korrelation zwischen Antisemitismus und Abwertung von Asylsuchenden.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Gordon Allport, der Vater der modernen Vorurteilsforschung, fest: "Eine Tatsache, derer wir uns ziemlich sicher sind, ist die, dass Menschen, die eine Außenseitergruppe ablehnen, auch dazu tendieren, andere Außenseitergruppen abzulehnen. Wenn jemand gegen Juden eingestellt ist, ist er es wahrscheinlich auch gegen Katholiken, Schwarze und jede beliebige andere Außenseitergruppe."[4]</a:t>
            </a:r>
          </a:p>
          <a:p>
            <a:pPr>
              <a:lnSpc>
                <a:spcPct val="107000"/>
              </a:lnSpc>
              <a:spcAft>
                <a:spcPts val="800"/>
              </a:spcAft>
            </a:pPr>
            <a:endParaRPr lang="de-DE"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7</a:t>
            </a:fld>
            <a:endParaRPr lang="de-DE"/>
          </a:p>
        </p:txBody>
      </p:sp>
    </p:spTree>
    <p:extLst>
      <p:ext uri="{BB962C8B-B14F-4D97-AF65-F5344CB8AC3E}">
        <p14:creationId xmlns:p14="http://schemas.microsoft.com/office/powerpoint/2010/main" val="59807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r>
              <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Antisemitismus als Syndrom</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Es ist evident, dass Antisemitismus nicht auf tatsächlichen Erfahrungen mit Jüdinnen und Juden beruht. Er beruht wie andere Formen der GMF auf einem gedanklichen Konstrukt. </a:t>
            </a:r>
          </a:p>
          <a:p>
            <a:pPr marL="457200">
              <a:lnSpc>
                <a:spcPct val="107000"/>
              </a:lnSpc>
            </a:pPr>
            <a:r>
              <a:rPr lang="de-DE" sz="1200" dirty="0">
                <a:effectLst/>
                <a:latin typeface="Calibri" panose="020F0502020204030204" pitchFamily="34" charset="0"/>
                <a:ea typeface="Calibri" panose="020F0502020204030204" pitchFamily="34" charset="0"/>
                <a:cs typeface="Times New Roman" panose="02020603050405020304" pitchFamily="18" charset="0"/>
              </a:rPr>
              <a:t>Reduktion von Komplexität, einfache Erklärungsmuster angesichts einer schwer durchschaubaren Wirklichkeit. </a:t>
            </a:r>
          </a:p>
          <a:p>
            <a:pPr marL="457200">
              <a:lnSpc>
                <a:spcPct val="107000"/>
              </a:lnSpc>
            </a:pPr>
            <a:r>
              <a:rPr lang="de-DE" sz="1200" dirty="0">
                <a:effectLst/>
                <a:latin typeface="Calibri" panose="020F0502020204030204" pitchFamily="34" charset="0"/>
                <a:ea typeface="Calibri" panose="020F0502020204030204" pitchFamily="34" charset="0"/>
                <a:cs typeface="Times New Roman" panose="02020603050405020304" pitchFamily="18" charset="0"/>
              </a:rPr>
              <a:t>Wo Wissen fehlt, kann auf Stereotype zurückgegriffen werden. </a:t>
            </a:r>
          </a:p>
          <a:p>
            <a:pPr marL="457200">
              <a:lnSpc>
                <a:spcPct val="107000"/>
              </a:lnSpc>
            </a:pPr>
            <a:r>
              <a:rPr lang="de-DE" sz="1200" dirty="0">
                <a:effectLst/>
                <a:latin typeface="Calibri" panose="020F0502020204030204" pitchFamily="34" charset="0"/>
                <a:ea typeface="Calibri" panose="020F0502020204030204" pitchFamily="34" charset="0"/>
                <a:cs typeface="Times New Roman" panose="02020603050405020304" pitchFamily="18" charset="0"/>
              </a:rPr>
              <a:t>Daraus ergibt sich dann auch eine entsprechende Wahrnehmungssteuerung: „Menschen nehmen vor allem das wahr, was zu ihrem bereits vorhandenen Wissen passt. Unpassendes wird, soweit es geht, ausgeblendet. Daher ist es auch so schwer, vorhandenen Stereotypen und lang gehegten Vorurteilen mit Aufklärung und positiven Gegenbeispielen zu begegnen.“ (Wilhelm Heitmeyer) </a:t>
            </a:r>
          </a:p>
          <a:p>
            <a:pPr marL="457200" lvl="1" indent="0">
              <a:lnSpc>
                <a:spcPct val="107000"/>
              </a:lnSpc>
              <a:spcAft>
                <a:spcPts val="800"/>
              </a:spcAft>
              <a:buFont typeface="Calibri" panose="020F0502020204030204" pitchFamily="34" charset="0"/>
              <a:buNone/>
            </a:pPr>
            <a:r>
              <a:rPr lang="de-DE" sz="1200" dirty="0">
                <a:effectLst/>
                <a:latin typeface="Calibri" panose="020F0502020204030204" pitchFamily="34" charset="0"/>
                <a:ea typeface="Calibri" panose="020F0502020204030204" pitchFamily="34" charset="0"/>
                <a:cs typeface="Times New Roman" panose="02020603050405020304" pitchFamily="18" charset="0"/>
              </a:rPr>
              <a:t>Psychische Stabilisierung: Abwertung der anderen dient der Aufwertung der eigenen Gruppe, Stärkung des Wir-Gefühls </a:t>
            </a:r>
          </a:p>
          <a:p>
            <a:pPr marL="228600">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de-DE"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Besonderheiten des Antisemitismus</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Im Unterschied zu anderen Formen der GMF ist es für den Antisemitismus charakteristisch, dass einer Elite der ausgegrenzten und 	abgewerteten Gruppe Macht und Einfluss zugeschrieben wird. Dies wird dann mit „typisch jüdischen“ Eigenschaften wie besondere Intelligenz 	und Schläue, Kapitalkräftigkeit, globale Vernetzung (Weltverschwörung) verknüpft. Diese Zuschreibung, wird von einzelnen auf die ganze 	Gruppe übertragen.</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Dadurch entsteht ein gedankliches Konstrukt, aus dem heraus Herabwürdigung, Diskriminierung und Gewalttaten als berechtigte 	Verteidigung gegenüber der drohenden Umvolkung, der jüdischen Weltverschwörung etc. legitimiert werden kann. </a:t>
            </a:r>
          </a:p>
          <a:p>
            <a:endParaRPr lang="de-DE" dirty="0"/>
          </a:p>
        </p:txBody>
      </p:sp>
      <p:sp>
        <p:nvSpPr>
          <p:cNvPr id="4" name="Foliennummernplatzhalter 3"/>
          <p:cNvSpPr>
            <a:spLocks noGrp="1"/>
          </p:cNvSpPr>
          <p:nvPr>
            <p:ph type="sldNum" sz="quarter" idx="5"/>
          </p:nvPr>
        </p:nvSpPr>
        <p:spPr/>
        <p:txBody>
          <a:bodyPr/>
          <a:lstStyle/>
          <a:p>
            <a:fld id="{7B0204E1-424F-41D5-B7A5-432C82AB1630}" type="slidenum">
              <a:rPr lang="de-DE" smtClean="0"/>
              <a:t>8</a:t>
            </a:fld>
            <a:endParaRPr lang="de-DE"/>
          </a:p>
        </p:txBody>
      </p:sp>
    </p:spTree>
    <p:extLst>
      <p:ext uri="{BB962C8B-B14F-4D97-AF65-F5344CB8AC3E}">
        <p14:creationId xmlns:p14="http://schemas.microsoft.com/office/powerpoint/2010/main" val="341455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r>
              <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Antisemitismus als Syndrom</a:t>
            </a:r>
          </a:p>
          <a:p>
            <a:r>
              <a:rPr lang="de-DE" dirty="0"/>
              <a:t>Die ersten beiden Schritte kann man bei vielen Formen der gruppenbezogenen Menschenfeindlichkeit feststellen. </a:t>
            </a:r>
          </a:p>
          <a:p>
            <a:r>
              <a:rPr lang="de-DE" dirty="0"/>
              <a:t>Beginnen auch mit verbreiteten – in gewissem Maß notwendigen psychischen Mechanismen </a:t>
            </a:r>
          </a:p>
          <a:p>
            <a:r>
              <a:rPr lang="de-DE" dirty="0"/>
              <a:t>Reduktion von Komplexität und damit auch Stereotypisierungen sind in gewissem Maß notwendig. Auch eine Wahrnehmungssteuerung im o.a. Sinn ist normal.</a:t>
            </a:r>
          </a:p>
          <a:p>
            <a:r>
              <a:rPr lang="de-DE" dirty="0"/>
              <a:t>3. – 6. ist spezifischer für Antisemitismus, durch die Zuschreibung von Macht und Einfluss – keine Rücksicht erforderlich. </a:t>
            </a:r>
          </a:p>
        </p:txBody>
      </p:sp>
      <p:sp>
        <p:nvSpPr>
          <p:cNvPr id="4" name="Foliennummernplatzhalter 3"/>
          <p:cNvSpPr>
            <a:spLocks noGrp="1"/>
          </p:cNvSpPr>
          <p:nvPr>
            <p:ph type="sldNum" sz="quarter" idx="5"/>
          </p:nvPr>
        </p:nvSpPr>
        <p:spPr/>
        <p:txBody>
          <a:bodyPr/>
          <a:lstStyle/>
          <a:p>
            <a:fld id="{7B0204E1-424F-41D5-B7A5-432C82AB1630}" type="slidenum">
              <a:rPr lang="de-DE" smtClean="0"/>
              <a:t>9</a:t>
            </a:fld>
            <a:endParaRPr lang="de-DE"/>
          </a:p>
        </p:txBody>
      </p:sp>
    </p:spTree>
    <p:extLst>
      <p:ext uri="{BB962C8B-B14F-4D97-AF65-F5344CB8AC3E}">
        <p14:creationId xmlns:p14="http://schemas.microsoft.com/office/powerpoint/2010/main" val="36372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93CC-C61B-45EC-A288-9216C77A6D4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DEAF478-37F4-4E12-B9A7-FFFEB9825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EFEDA9F-9DDF-49DB-85BA-888CD3204BAB}"/>
              </a:ext>
            </a:extLst>
          </p:cNvPr>
          <p:cNvSpPr>
            <a:spLocks noGrp="1"/>
          </p:cNvSpPr>
          <p:nvPr>
            <p:ph type="dt" sz="half" idx="10"/>
          </p:nvPr>
        </p:nvSpPr>
        <p:spPr/>
        <p:txBody>
          <a:bodyPr/>
          <a:lstStyle/>
          <a:p>
            <a:fld id="{CE2B6F51-5448-4346-B528-B1868F3147FD}" type="datetime1">
              <a:rPr lang="de-DE" smtClean="0"/>
              <a:t>20.10.2022</a:t>
            </a:fld>
            <a:endParaRPr lang="de-DE"/>
          </a:p>
        </p:txBody>
      </p:sp>
      <p:sp>
        <p:nvSpPr>
          <p:cNvPr id="5" name="Fußzeilenplatzhalter 4">
            <a:extLst>
              <a:ext uri="{FF2B5EF4-FFF2-40B4-BE49-F238E27FC236}">
                <a16:creationId xmlns:a16="http://schemas.microsoft.com/office/drawing/2014/main" id="{4EA16D84-404C-4033-A1FA-BEF054322ED4}"/>
              </a:ext>
            </a:extLst>
          </p:cNvPr>
          <p:cNvSpPr>
            <a:spLocks noGrp="1"/>
          </p:cNvSpPr>
          <p:nvPr>
            <p:ph type="ftr" sz="quarter" idx="11"/>
          </p:nvPr>
        </p:nvSpPr>
        <p:spPr/>
        <p:txBody>
          <a:bodyPr/>
          <a:lstStyle/>
          <a:p>
            <a:r>
              <a:rPr lang="de-DE"/>
              <a:t>Qualifizierungskurs 2022</a:t>
            </a:r>
          </a:p>
        </p:txBody>
      </p:sp>
      <p:sp>
        <p:nvSpPr>
          <p:cNvPr id="6" name="Foliennummernplatzhalter 5">
            <a:extLst>
              <a:ext uri="{FF2B5EF4-FFF2-40B4-BE49-F238E27FC236}">
                <a16:creationId xmlns:a16="http://schemas.microsoft.com/office/drawing/2014/main" id="{1244D595-BA8E-469E-9483-E3C15E4BA251}"/>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60983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97736-DC63-4CC0-A79D-32F4CA30D62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DC493C7-D1A8-41DE-9334-F9692996C50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8F5C70-7105-47C3-BADE-D74E572A35D5}"/>
              </a:ext>
            </a:extLst>
          </p:cNvPr>
          <p:cNvSpPr>
            <a:spLocks noGrp="1"/>
          </p:cNvSpPr>
          <p:nvPr>
            <p:ph type="dt" sz="half" idx="10"/>
          </p:nvPr>
        </p:nvSpPr>
        <p:spPr/>
        <p:txBody>
          <a:bodyPr/>
          <a:lstStyle/>
          <a:p>
            <a:fld id="{3323A669-C052-4302-BBD3-78A0D08987D9}" type="datetime1">
              <a:rPr lang="de-DE" smtClean="0"/>
              <a:t>20.10.2022</a:t>
            </a:fld>
            <a:endParaRPr lang="de-DE"/>
          </a:p>
        </p:txBody>
      </p:sp>
      <p:sp>
        <p:nvSpPr>
          <p:cNvPr id="5" name="Fußzeilenplatzhalter 4">
            <a:extLst>
              <a:ext uri="{FF2B5EF4-FFF2-40B4-BE49-F238E27FC236}">
                <a16:creationId xmlns:a16="http://schemas.microsoft.com/office/drawing/2014/main" id="{4623700D-8209-45C7-8BAB-8EE86FF98329}"/>
              </a:ext>
            </a:extLst>
          </p:cNvPr>
          <p:cNvSpPr>
            <a:spLocks noGrp="1"/>
          </p:cNvSpPr>
          <p:nvPr>
            <p:ph type="ftr" sz="quarter" idx="11"/>
          </p:nvPr>
        </p:nvSpPr>
        <p:spPr/>
        <p:txBody>
          <a:bodyPr/>
          <a:lstStyle/>
          <a:p>
            <a:r>
              <a:rPr lang="de-DE"/>
              <a:t>Qualifizierungskurs 2022</a:t>
            </a:r>
          </a:p>
        </p:txBody>
      </p:sp>
      <p:sp>
        <p:nvSpPr>
          <p:cNvPr id="6" name="Foliennummernplatzhalter 5">
            <a:extLst>
              <a:ext uri="{FF2B5EF4-FFF2-40B4-BE49-F238E27FC236}">
                <a16:creationId xmlns:a16="http://schemas.microsoft.com/office/drawing/2014/main" id="{09ECAA53-3C20-4C90-ADC7-5B2714AB574F}"/>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63435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6CDC12C-EB30-48EF-AD4E-55FFF7E772D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16B4F2-4CD4-4D82-8013-15D2CE4DC05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10E2FA-2109-47CB-9E99-233FAAF22D13}"/>
              </a:ext>
            </a:extLst>
          </p:cNvPr>
          <p:cNvSpPr>
            <a:spLocks noGrp="1"/>
          </p:cNvSpPr>
          <p:nvPr>
            <p:ph type="dt" sz="half" idx="10"/>
          </p:nvPr>
        </p:nvSpPr>
        <p:spPr/>
        <p:txBody>
          <a:bodyPr/>
          <a:lstStyle/>
          <a:p>
            <a:fld id="{69D760E1-8823-48BF-A18A-B5AEB42AE991}" type="datetime1">
              <a:rPr lang="de-DE" smtClean="0"/>
              <a:t>20.10.2022</a:t>
            </a:fld>
            <a:endParaRPr lang="de-DE"/>
          </a:p>
        </p:txBody>
      </p:sp>
      <p:sp>
        <p:nvSpPr>
          <p:cNvPr id="5" name="Fußzeilenplatzhalter 4">
            <a:extLst>
              <a:ext uri="{FF2B5EF4-FFF2-40B4-BE49-F238E27FC236}">
                <a16:creationId xmlns:a16="http://schemas.microsoft.com/office/drawing/2014/main" id="{83C2A447-45EA-4F20-9E70-F7C4F6DF5782}"/>
              </a:ext>
            </a:extLst>
          </p:cNvPr>
          <p:cNvSpPr>
            <a:spLocks noGrp="1"/>
          </p:cNvSpPr>
          <p:nvPr>
            <p:ph type="ftr" sz="quarter" idx="11"/>
          </p:nvPr>
        </p:nvSpPr>
        <p:spPr/>
        <p:txBody>
          <a:bodyPr/>
          <a:lstStyle/>
          <a:p>
            <a:r>
              <a:rPr lang="de-DE"/>
              <a:t>Qualifizierungskurs 2022</a:t>
            </a:r>
          </a:p>
        </p:txBody>
      </p:sp>
      <p:sp>
        <p:nvSpPr>
          <p:cNvPr id="6" name="Foliennummernplatzhalter 5">
            <a:extLst>
              <a:ext uri="{FF2B5EF4-FFF2-40B4-BE49-F238E27FC236}">
                <a16:creationId xmlns:a16="http://schemas.microsoft.com/office/drawing/2014/main" id="{6305BC5C-BFDE-4F77-B43B-D51855F633CD}"/>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60420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EE2090-F24F-4360-8EE5-C3491858C2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57CE6FC-F6D4-3199-3F0F-64E57297FC1A}"/>
              </a:ext>
            </a:extLst>
          </p:cNvPr>
          <p:cNvSpPr>
            <a:spLocks noGrp="1"/>
          </p:cNvSpPr>
          <p:nvPr>
            <p:ph type="dt" sz="half" idx="10"/>
          </p:nvPr>
        </p:nvSpPr>
        <p:spPr/>
        <p:txBody>
          <a:bodyPr/>
          <a:lstStyle/>
          <a:p>
            <a:fld id="{F3EDADA7-C72C-4A18-98DF-B0D5EC9D8FF8}" type="datetime1">
              <a:rPr lang="de-DE" smtClean="0"/>
              <a:t>20.10.2022</a:t>
            </a:fld>
            <a:endParaRPr lang="de-DE"/>
          </a:p>
        </p:txBody>
      </p:sp>
      <p:sp>
        <p:nvSpPr>
          <p:cNvPr id="8" name="Fußzeilenplatzhalter 7">
            <a:extLst>
              <a:ext uri="{FF2B5EF4-FFF2-40B4-BE49-F238E27FC236}">
                <a16:creationId xmlns:a16="http://schemas.microsoft.com/office/drawing/2014/main" id="{29339855-76D0-9664-45F4-9B4A2A64D46D}"/>
              </a:ext>
            </a:extLst>
          </p:cNvPr>
          <p:cNvSpPr>
            <a:spLocks noGrp="1"/>
          </p:cNvSpPr>
          <p:nvPr>
            <p:ph type="ftr" sz="quarter" idx="11"/>
          </p:nvPr>
        </p:nvSpPr>
        <p:spPr/>
        <p:txBody>
          <a:bodyPr/>
          <a:lstStyle/>
          <a:p>
            <a:r>
              <a:rPr lang="de-DE"/>
              <a:t>Qualifizierungskurs 2022</a:t>
            </a:r>
          </a:p>
        </p:txBody>
      </p:sp>
      <p:sp>
        <p:nvSpPr>
          <p:cNvPr id="9" name="Foliennummernplatzhalter 8">
            <a:extLst>
              <a:ext uri="{FF2B5EF4-FFF2-40B4-BE49-F238E27FC236}">
                <a16:creationId xmlns:a16="http://schemas.microsoft.com/office/drawing/2014/main" id="{ED65964F-31AD-6454-D1A0-53566AD5C55F}"/>
              </a:ext>
            </a:extLst>
          </p:cNvPr>
          <p:cNvSpPr>
            <a:spLocks noGrp="1"/>
          </p:cNvSpPr>
          <p:nvPr>
            <p:ph type="sldNum" sz="quarter" idx="12"/>
          </p:nvPr>
        </p:nvSpPr>
        <p:spPr/>
        <p:txBody>
          <a:bodyPr/>
          <a:lstStyle/>
          <a:p>
            <a:fld id="{FAE79D2D-0C8D-4625-BA5A-7FDCFD0796B8}" type="slidenum">
              <a:rPr lang="de-DE" smtClean="0"/>
              <a:t>‹Nr.›</a:t>
            </a:fld>
            <a:endParaRPr lang="de-DE"/>
          </a:p>
        </p:txBody>
      </p:sp>
      <p:sp>
        <p:nvSpPr>
          <p:cNvPr id="10" name="Titel 9">
            <a:extLst>
              <a:ext uri="{FF2B5EF4-FFF2-40B4-BE49-F238E27FC236}">
                <a16:creationId xmlns:a16="http://schemas.microsoft.com/office/drawing/2014/main" id="{B61C0A09-EF31-FAB8-E4FB-7042AA70C51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9945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D5DF2-604C-4828-9A0D-A3B4B72CE3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47C7A20-EB94-469F-8D42-A30DAFF06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91800BD-8D8F-41EF-BF8E-B9A496168586}"/>
              </a:ext>
            </a:extLst>
          </p:cNvPr>
          <p:cNvSpPr>
            <a:spLocks noGrp="1"/>
          </p:cNvSpPr>
          <p:nvPr>
            <p:ph type="dt" sz="half" idx="10"/>
          </p:nvPr>
        </p:nvSpPr>
        <p:spPr/>
        <p:txBody>
          <a:bodyPr/>
          <a:lstStyle/>
          <a:p>
            <a:fld id="{9BC8450A-835C-4BB4-ACDA-8A867A9DA99C}" type="datetime1">
              <a:rPr lang="de-DE" smtClean="0"/>
              <a:t>20.10.2022</a:t>
            </a:fld>
            <a:endParaRPr lang="de-DE"/>
          </a:p>
        </p:txBody>
      </p:sp>
      <p:sp>
        <p:nvSpPr>
          <p:cNvPr id="5" name="Fußzeilenplatzhalter 4">
            <a:extLst>
              <a:ext uri="{FF2B5EF4-FFF2-40B4-BE49-F238E27FC236}">
                <a16:creationId xmlns:a16="http://schemas.microsoft.com/office/drawing/2014/main" id="{A551A095-910D-4A58-9D13-A6965B279969}"/>
              </a:ext>
            </a:extLst>
          </p:cNvPr>
          <p:cNvSpPr>
            <a:spLocks noGrp="1"/>
          </p:cNvSpPr>
          <p:nvPr>
            <p:ph type="ftr" sz="quarter" idx="11"/>
          </p:nvPr>
        </p:nvSpPr>
        <p:spPr/>
        <p:txBody>
          <a:bodyPr/>
          <a:lstStyle/>
          <a:p>
            <a:r>
              <a:rPr lang="de-DE"/>
              <a:t>Qualifizierungskurs 2022</a:t>
            </a:r>
          </a:p>
        </p:txBody>
      </p:sp>
      <p:sp>
        <p:nvSpPr>
          <p:cNvPr id="6" name="Foliennummernplatzhalter 5">
            <a:extLst>
              <a:ext uri="{FF2B5EF4-FFF2-40B4-BE49-F238E27FC236}">
                <a16:creationId xmlns:a16="http://schemas.microsoft.com/office/drawing/2014/main" id="{891D6B6A-6840-4A2D-8A52-6BB2E6D3B061}"/>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389145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28AB0-CB2F-4CE8-8C2F-6091F9E6CBD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59F5BE7-EF63-4F0D-8F4B-7FD18F018A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D9E6563-1315-45F7-BC31-4A5BE7016B7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B8DF4C-670A-4675-B73B-E3D92AE7280B}"/>
              </a:ext>
            </a:extLst>
          </p:cNvPr>
          <p:cNvSpPr>
            <a:spLocks noGrp="1"/>
          </p:cNvSpPr>
          <p:nvPr>
            <p:ph type="dt" sz="half" idx="10"/>
          </p:nvPr>
        </p:nvSpPr>
        <p:spPr/>
        <p:txBody>
          <a:bodyPr/>
          <a:lstStyle/>
          <a:p>
            <a:fld id="{963C406E-0C53-4DF4-8142-16C16F8F44A2}" type="datetime1">
              <a:rPr lang="de-DE" smtClean="0"/>
              <a:t>20.10.2022</a:t>
            </a:fld>
            <a:endParaRPr lang="de-DE"/>
          </a:p>
        </p:txBody>
      </p:sp>
      <p:sp>
        <p:nvSpPr>
          <p:cNvPr id="6" name="Fußzeilenplatzhalter 5">
            <a:extLst>
              <a:ext uri="{FF2B5EF4-FFF2-40B4-BE49-F238E27FC236}">
                <a16:creationId xmlns:a16="http://schemas.microsoft.com/office/drawing/2014/main" id="{0AA3C207-6A75-4CF2-A492-E62624AAFD91}"/>
              </a:ext>
            </a:extLst>
          </p:cNvPr>
          <p:cNvSpPr>
            <a:spLocks noGrp="1"/>
          </p:cNvSpPr>
          <p:nvPr>
            <p:ph type="ftr" sz="quarter" idx="11"/>
          </p:nvPr>
        </p:nvSpPr>
        <p:spPr/>
        <p:txBody>
          <a:bodyPr/>
          <a:lstStyle/>
          <a:p>
            <a:r>
              <a:rPr lang="de-DE"/>
              <a:t>Qualifizierungskurs 2022</a:t>
            </a:r>
          </a:p>
        </p:txBody>
      </p:sp>
      <p:sp>
        <p:nvSpPr>
          <p:cNvPr id="7" name="Foliennummernplatzhalter 6">
            <a:extLst>
              <a:ext uri="{FF2B5EF4-FFF2-40B4-BE49-F238E27FC236}">
                <a16:creationId xmlns:a16="http://schemas.microsoft.com/office/drawing/2014/main" id="{BB66B1DB-D40F-45E1-AC33-232841A965AE}"/>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47433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0B452-C799-40EF-B434-30E7C4F963F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EC42D58-F252-4024-B8C4-5AAE3C3FC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395B2BA-5A0B-43B8-8421-4C94A5EBFC1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5A7A8DF-6797-4C46-8191-F191D5D82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0888D5F-97FE-4EB1-87A3-8C55901A3F8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FF626E8-2207-439D-A211-7EA3E383AB13}"/>
              </a:ext>
            </a:extLst>
          </p:cNvPr>
          <p:cNvSpPr>
            <a:spLocks noGrp="1"/>
          </p:cNvSpPr>
          <p:nvPr>
            <p:ph type="dt" sz="half" idx="10"/>
          </p:nvPr>
        </p:nvSpPr>
        <p:spPr/>
        <p:txBody>
          <a:bodyPr/>
          <a:lstStyle/>
          <a:p>
            <a:fld id="{4AB1551A-90B1-4C2B-9410-77F391EC404A}" type="datetime1">
              <a:rPr lang="de-DE" smtClean="0"/>
              <a:t>20.10.2022</a:t>
            </a:fld>
            <a:endParaRPr lang="de-DE"/>
          </a:p>
        </p:txBody>
      </p:sp>
      <p:sp>
        <p:nvSpPr>
          <p:cNvPr id="8" name="Fußzeilenplatzhalter 7">
            <a:extLst>
              <a:ext uri="{FF2B5EF4-FFF2-40B4-BE49-F238E27FC236}">
                <a16:creationId xmlns:a16="http://schemas.microsoft.com/office/drawing/2014/main" id="{4D85D7B6-995F-439D-9F2C-CBFA9CE05450}"/>
              </a:ext>
            </a:extLst>
          </p:cNvPr>
          <p:cNvSpPr>
            <a:spLocks noGrp="1"/>
          </p:cNvSpPr>
          <p:nvPr>
            <p:ph type="ftr" sz="quarter" idx="11"/>
          </p:nvPr>
        </p:nvSpPr>
        <p:spPr/>
        <p:txBody>
          <a:bodyPr/>
          <a:lstStyle/>
          <a:p>
            <a:r>
              <a:rPr lang="de-DE"/>
              <a:t>Qualifizierungskurs 2022</a:t>
            </a:r>
          </a:p>
        </p:txBody>
      </p:sp>
      <p:sp>
        <p:nvSpPr>
          <p:cNvPr id="9" name="Foliennummernplatzhalter 8">
            <a:extLst>
              <a:ext uri="{FF2B5EF4-FFF2-40B4-BE49-F238E27FC236}">
                <a16:creationId xmlns:a16="http://schemas.microsoft.com/office/drawing/2014/main" id="{97E7E032-BE04-41D1-BBFF-799F011F34D6}"/>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17247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64C5-CC7D-40BA-8E6E-784F17117F4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980416-A3EF-4473-9DDB-2A17F331C16A}"/>
              </a:ext>
            </a:extLst>
          </p:cNvPr>
          <p:cNvSpPr>
            <a:spLocks noGrp="1"/>
          </p:cNvSpPr>
          <p:nvPr>
            <p:ph type="dt" sz="half" idx="10"/>
          </p:nvPr>
        </p:nvSpPr>
        <p:spPr/>
        <p:txBody>
          <a:bodyPr/>
          <a:lstStyle/>
          <a:p>
            <a:fld id="{B06E13C1-07E6-4943-AA94-28E27446E5C9}" type="datetime1">
              <a:rPr lang="de-DE" smtClean="0"/>
              <a:t>20.10.2022</a:t>
            </a:fld>
            <a:endParaRPr lang="de-DE"/>
          </a:p>
        </p:txBody>
      </p:sp>
      <p:sp>
        <p:nvSpPr>
          <p:cNvPr id="4" name="Fußzeilenplatzhalter 3">
            <a:extLst>
              <a:ext uri="{FF2B5EF4-FFF2-40B4-BE49-F238E27FC236}">
                <a16:creationId xmlns:a16="http://schemas.microsoft.com/office/drawing/2014/main" id="{C2467CE1-9822-44B6-84FE-D779BE6BFC4B}"/>
              </a:ext>
            </a:extLst>
          </p:cNvPr>
          <p:cNvSpPr>
            <a:spLocks noGrp="1"/>
          </p:cNvSpPr>
          <p:nvPr>
            <p:ph type="ftr" sz="quarter" idx="11"/>
          </p:nvPr>
        </p:nvSpPr>
        <p:spPr/>
        <p:txBody>
          <a:bodyPr/>
          <a:lstStyle/>
          <a:p>
            <a:r>
              <a:rPr lang="de-DE"/>
              <a:t>Qualifizierungskurs 2022</a:t>
            </a:r>
          </a:p>
        </p:txBody>
      </p:sp>
      <p:sp>
        <p:nvSpPr>
          <p:cNvPr id="5" name="Foliennummernplatzhalter 4">
            <a:extLst>
              <a:ext uri="{FF2B5EF4-FFF2-40B4-BE49-F238E27FC236}">
                <a16:creationId xmlns:a16="http://schemas.microsoft.com/office/drawing/2014/main" id="{E8758244-6B7F-4166-A7E9-ECB0E911BC56}"/>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29590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5BA83C-7DBE-40A5-8D77-E87495DE22C7}"/>
              </a:ext>
            </a:extLst>
          </p:cNvPr>
          <p:cNvSpPr>
            <a:spLocks noGrp="1"/>
          </p:cNvSpPr>
          <p:nvPr>
            <p:ph type="dt" sz="half" idx="10"/>
          </p:nvPr>
        </p:nvSpPr>
        <p:spPr/>
        <p:txBody>
          <a:bodyPr/>
          <a:lstStyle/>
          <a:p>
            <a:fld id="{D6FBB0AF-894E-497E-A481-2FBD36FEED58}" type="datetime1">
              <a:rPr lang="de-DE" smtClean="0"/>
              <a:t>20.10.2022</a:t>
            </a:fld>
            <a:endParaRPr lang="de-DE"/>
          </a:p>
        </p:txBody>
      </p:sp>
      <p:sp>
        <p:nvSpPr>
          <p:cNvPr id="3" name="Fußzeilenplatzhalter 2">
            <a:extLst>
              <a:ext uri="{FF2B5EF4-FFF2-40B4-BE49-F238E27FC236}">
                <a16:creationId xmlns:a16="http://schemas.microsoft.com/office/drawing/2014/main" id="{D62896F1-B4D6-4594-82C1-251273231778}"/>
              </a:ext>
            </a:extLst>
          </p:cNvPr>
          <p:cNvSpPr>
            <a:spLocks noGrp="1"/>
          </p:cNvSpPr>
          <p:nvPr>
            <p:ph type="ftr" sz="quarter" idx="11"/>
          </p:nvPr>
        </p:nvSpPr>
        <p:spPr/>
        <p:txBody>
          <a:bodyPr/>
          <a:lstStyle/>
          <a:p>
            <a:r>
              <a:rPr lang="de-DE"/>
              <a:t>Qualifizierungskurs 2022</a:t>
            </a:r>
          </a:p>
        </p:txBody>
      </p:sp>
      <p:sp>
        <p:nvSpPr>
          <p:cNvPr id="4" name="Foliennummernplatzhalter 3">
            <a:extLst>
              <a:ext uri="{FF2B5EF4-FFF2-40B4-BE49-F238E27FC236}">
                <a16:creationId xmlns:a16="http://schemas.microsoft.com/office/drawing/2014/main" id="{25C1AB45-0608-4FC6-99D1-4E97657FBACD}"/>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98997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816B8-5D28-497E-BF47-FE671191DE5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788FD80-EC15-415D-8059-E31FBED0F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502537-D244-426F-99BD-C3E9F8BCF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5F6970-4887-4DDA-A915-C52D0EA93068}"/>
              </a:ext>
            </a:extLst>
          </p:cNvPr>
          <p:cNvSpPr>
            <a:spLocks noGrp="1"/>
          </p:cNvSpPr>
          <p:nvPr>
            <p:ph type="dt" sz="half" idx="10"/>
          </p:nvPr>
        </p:nvSpPr>
        <p:spPr/>
        <p:txBody>
          <a:bodyPr/>
          <a:lstStyle/>
          <a:p>
            <a:fld id="{022AB449-4D67-4940-85F1-2D2D5B52A9AB}" type="datetime1">
              <a:rPr lang="de-DE" smtClean="0"/>
              <a:t>20.10.2022</a:t>
            </a:fld>
            <a:endParaRPr lang="de-DE"/>
          </a:p>
        </p:txBody>
      </p:sp>
      <p:sp>
        <p:nvSpPr>
          <p:cNvPr id="6" name="Fußzeilenplatzhalter 5">
            <a:extLst>
              <a:ext uri="{FF2B5EF4-FFF2-40B4-BE49-F238E27FC236}">
                <a16:creationId xmlns:a16="http://schemas.microsoft.com/office/drawing/2014/main" id="{8686881F-EF9D-46AB-9E48-4EC139EB0C37}"/>
              </a:ext>
            </a:extLst>
          </p:cNvPr>
          <p:cNvSpPr>
            <a:spLocks noGrp="1"/>
          </p:cNvSpPr>
          <p:nvPr>
            <p:ph type="ftr" sz="quarter" idx="11"/>
          </p:nvPr>
        </p:nvSpPr>
        <p:spPr/>
        <p:txBody>
          <a:bodyPr/>
          <a:lstStyle/>
          <a:p>
            <a:r>
              <a:rPr lang="de-DE"/>
              <a:t>Qualifizierungskurs 2022</a:t>
            </a:r>
          </a:p>
        </p:txBody>
      </p:sp>
      <p:sp>
        <p:nvSpPr>
          <p:cNvPr id="7" name="Foliennummernplatzhalter 6">
            <a:extLst>
              <a:ext uri="{FF2B5EF4-FFF2-40B4-BE49-F238E27FC236}">
                <a16:creationId xmlns:a16="http://schemas.microsoft.com/office/drawing/2014/main" id="{F98D6339-0B2A-42F3-88A5-DE4E383E79C3}"/>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152039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AA6B8-DB1F-4D72-A9BB-8178828C042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55B3624-7C0F-4853-A220-7E4700F21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D3C08D-8084-4B5C-BCE3-212A84848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3DB25D-B087-49EF-8F4B-D030F832156A}"/>
              </a:ext>
            </a:extLst>
          </p:cNvPr>
          <p:cNvSpPr>
            <a:spLocks noGrp="1"/>
          </p:cNvSpPr>
          <p:nvPr>
            <p:ph type="dt" sz="half" idx="10"/>
          </p:nvPr>
        </p:nvSpPr>
        <p:spPr/>
        <p:txBody>
          <a:bodyPr/>
          <a:lstStyle/>
          <a:p>
            <a:fld id="{509CC9AE-C1E6-4920-90C5-299C67D72B64}" type="datetime1">
              <a:rPr lang="de-DE" smtClean="0"/>
              <a:t>20.10.2022</a:t>
            </a:fld>
            <a:endParaRPr lang="de-DE"/>
          </a:p>
        </p:txBody>
      </p:sp>
      <p:sp>
        <p:nvSpPr>
          <p:cNvPr id="6" name="Fußzeilenplatzhalter 5">
            <a:extLst>
              <a:ext uri="{FF2B5EF4-FFF2-40B4-BE49-F238E27FC236}">
                <a16:creationId xmlns:a16="http://schemas.microsoft.com/office/drawing/2014/main" id="{315B2F5E-C035-4899-ABA2-681A56D62052}"/>
              </a:ext>
            </a:extLst>
          </p:cNvPr>
          <p:cNvSpPr>
            <a:spLocks noGrp="1"/>
          </p:cNvSpPr>
          <p:nvPr>
            <p:ph type="ftr" sz="quarter" idx="11"/>
          </p:nvPr>
        </p:nvSpPr>
        <p:spPr/>
        <p:txBody>
          <a:bodyPr/>
          <a:lstStyle/>
          <a:p>
            <a:r>
              <a:rPr lang="de-DE"/>
              <a:t>Qualifizierungskurs 2022</a:t>
            </a:r>
          </a:p>
        </p:txBody>
      </p:sp>
      <p:sp>
        <p:nvSpPr>
          <p:cNvPr id="7" name="Foliennummernplatzhalter 6">
            <a:extLst>
              <a:ext uri="{FF2B5EF4-FFF2-40B4-BE49-F238E27FC236}">
                <a16:creationId xmlns:a16="http://schemas.microsoft.com/office/drawing/2014/main" id="{B1CD9467-4A71-414C-926A-051AD4221573}"/>
              </a:ext>
            </a:extLst>
          </p:cNvPr>
          <p:cNvSpPr>
            <a:spLocks noGrp="1"/>
          </p:cNvSpPr>
          <p:nvPr>
            <p:ph type="sldNum" sz="quarter" idx="12"/>
          </p:nvPr>
        </p:nvSpPr>
        <p:spPr/>
        <p:txBody>
          <a:bodyPr/>
          <a:lstStyle/>
          <a:p>
            <a:fld id="{FAE79D2D-0C8D-4625-BA5A-7FDCFD0796B8}" type="slidenum">
              <a:rPr lang="de-DE" smtClean="0"/>
              <a:t>‹Nr.›</a:t>
            </a:fld>
            <a:endParaRPr lang="de-DE"/>
          </a:p>
        </p:txBody>
      </p:sp>
    </p:spTree>
    <p:extLst>
      <p:ext uri="{BB962C8B-B14F-4D97-AF65-F5344CB8AC3E}">
        <p14:creationId xmlns:p14="http://schemas.microsoft.com/office/powerpoint/2010/main" val="79306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9A443F-87C8-4AD4-BFEA-8177C86BA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71F1404-843A-451B-9B41-812F66442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9B28A0-D9D7-485B-9331-625A32D35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BEBCD-EFC5-416C-B82F-E7BA93EF058F}" type="datetime1">
              <a:rPr lang="de-DE" smtClean="0"/>
              <a:t>20.10.2022</a:t>
            </a:fld>
            <a:endParaRPr lang="de-DE"/>
          </a:p>
        </p:txBody>
      </p:sp>
      <p:sp>
        <p:nvSpPr>
          <p:cNvPr id="5" name="Fußzeilenplatzhalter 4">
            <a:extLst>
              <a:ext uri="{FF2B5EF4-FFF2-40B4-BE49-F238E27FC236}">
                <a16:creationId xmlns:a16="http://schemas.microsoft.com/office/drawing/2014/main" id="{55900C2B-E370-4BB6-85BF-20742C909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Qualifizierungskurs 2022</a:t>
            </a:r>
          </a:p>
        </p:txBody>
      </p:sp>
      <p:sp>
        <p:nvSpPr>
          <p:cNvPr id="6" name="Foliennummernplatzhalter 5">
            <a:extLst>
              <a:ext uri="{FF2B5EF4-FFF2-40B4-BE49-F238E27FC236}">
                <a16:creationId xmlns:a16="http://schemas.microsoft.com/office/drawing/2014/main" id="{BF7C6AF7-3B7C-4572-96E4-6150B96A9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79D2D-0C8D-4625-BA5A-7FDCFD0796B8}" type="slidenum">
              <a:rPr lang="de-DE" smtClean="0"/>
              <a:t>‹Nr.›</a:t>
            </a:fld>
            <a:endParaRPr lang="de-DE"/>
          </a:p>
        </p:txBody>
      </p:sp>
    </p:spTree>
    <p:extLst>
      <p:ext uri="{BB962C8B-B14F-4D97-AF65-F5344CB8AC3E}">
        <p14:creationId xmlns:p14="http://schemas.microsoft.com/office/powerpoint/2010/main" val="35126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lernort-buttenwies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C1F07BE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216AE-1FA6-4BF4-8D99-CCEED1D495A3}"/>
              </a:ext>
            </a:extLst>
          </p:cNvPr>
          <p:cNvSpPr>
            <a:spLocks noGrp="1"/>
          </p:cNvSpPr>
          <p:nvPr>
            <p:ph type="ctrTitle"/>
          </p:nvPr>
        </p:nvSpPr>
        <p:spPr>
          <a:xfrm>
            <a:off x="1459832" y="1211179"/>
            <a:ext cx="9144000" cy="2907975"/>
          </a:xfrm>
        </p:spPr>
        <p:txBody>
          <a:bodyPr>
            <a:normAutofit/>
          </a:bodyPr>
          <a:lstStyle/>
          <a:p>
            <a:r>
              <a:rPr lang="de-DE" sz="4000" dirty="0">
                <a:effectLst/>
                <a:latin typeface="Calibri" panose="020F0502020204030204" pitchFamily="34" charset="0"/>
                <a:ea typeface="Calibri" panose="020F0502020204030204" pitchFamily="34" charset="0"/>
                <a:cs typeface="Times New Roman" panose="02020603050405020304" pitchFamily="18" charset="0"/>
              </a:rPr>
              <a:t>Reden über Antisemitismus </a:t>
            </a:r>
            <a:br>
              <a:rPr lang="de-DE" sz="40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Begriff und sozialpsychologische Bedeutung </a:t>
            </a:r>
            <a:br>
              <a:rPr lang="de-DE" sz="4000" dirty="0">
                <a:effectLst/>
                <a:latin typeface="Calibri" panose="020F0502020204030204" pitchFamily="34" charset="0"/>
                <a:ea typeface="Calibri" panose="020F0502020204030204" pitchFamily="34" charset="0"/>
                <a:cs typeface="Times New Roman" panose="02020603050405020304" pitchFamily="18" charset="0"/>
              </a:rPr>
            </a:br>
            <a:r>
              <a:rPr lang="de-DE" sz="4000" dirty="0">
                <a:effectLst/>
                <a:latin typeface="Calibri" panose="020F0502020204030204" pitchFamily="34" charset="0"/>
                <a:ea typeface="Calibri" panose="020F0502020204030204" pitchFamily="34" charset="0"/>
                <a:cs typeface="Times New Roman" panose="02020603050405020304" pitchFamily="18" charset="0"/>
              </a:rPr>
              <a:t>	</a:t>
            </a:r>
            <a:r>
              <a:rPr lang="de-DE" sz="2000" dirty="0">
                <a:latin typeface="Calibri" panose="020F0502020204030204" pitchFamily="34" charset="0"/>
                <a:cs typeface="Times New Roman" panose="02020603050405020304" pitchFamily="18" charset="0"/>
              </a:rPr>
              <a:t>Qualifizierungskurs für Besucherdienst F/W </a:t>
            </a:r>
            <a:r>
              <a:rPr lang="de-DE" sz="2000" dirty="0">
                <a:effectLst/>
                <a:latin typeface="Calibri" panose="020F0502020204030204" pitchFamily="34" charset="0"/>
                <a:ea typeface="Calibri" panose="020F0502020204030204" pitchFamily="34" charset="0"/>
                <a:cs typeface="Times New Roman" panose="02020603050405020304" pitchFamily="18" charset="0"/>
              </a:rPr>
              <a:t>am 21.10. 2022</a:t>
            </a:r>
            <a:endParaRPr lang="de-DE" sz="2000" dirty="0"/>
          </a:p>
        </p:txBody>
      </p:sp>
      <p:sp>
        <p:nvSpPr>
          <p:cNvPr id="3" name="Untertitel 2">
            <a:extLst>
              <a:ext uri="{FF2B5EF4-FFF2-40B4-BE49-F238E27FC236}">
                <a16:creationId xmlns:a16="http://schemas.microsoft.com/office/drawing/2014/main" id="{F512E815-A3FE-46DA-8193-5B5282AF3E45}"/>
              </a:ext>
            </a:extLst>
          </p:cNvPr>
          <p:cNvSpPr>
            <a:spLocks noGrp="1"/>
          </p:cNvSpPr>
          <p:nvPr>
            <p:ph type="subTitle" idx="1"/>
          </p:nvPr>
        </p:nvSpPr>
        <p:spPr>
          <a:xfrm>
            <a:off x="1459832" y="1600200"/>
            <a:ext cx="9144000" cy="822158"/>
          </a:xfrm>
        </p:spPr>
        <p:txBody>
          <a:bodyPr/>
          <a:lstStyle/>
          <a:p>
            <a:endParaRPr lang="de-DE" dirty="0"/>
          </a:p>
        </p:txBody>
      </p:sp>
      <p:pic>
        <p:nvPicPr>
          <p:cNvPr id="4" name="Grafik 3">
            <a:extLst>
              <a:ext uri="{FF2B5EF4-FFF2-40B4-BE49-F238E27FC236}">
                <a16:creationId xmlns:a16="http://schemas.microsoft.com/office/drawing/2014/main" id="{1F165A3C-C254-4875-BD47-31862CE3776D}"/>
              </a:ext>
            </a:extLst>
          </p:cNvPr>
          <p:cNvPicPr>
            <a:picLocks noChangeAspect="1"/>
          </p:cNvPicPr>
          <p:nvPr/>
        </p:nvPicPr>
        <p:blipFill>
          <a:blip r:embed="rId3"/>
          <a:stretch>
            <a:fillRect/>
          </a:stretch>
        </p:blipFill>
        <p:spPr>
          <a:xfrm>
            <a:off x="1080631" y="368701"/>
            <a:ext cx="10516511" cy="1231499"/>
          </a:xfrm>
          <a:prstGeom prst="rect">
            <a:avLst/>
          </a:prstGeom>
        </p:spPr>
      </p:pic>
    </p:spTree>
    <p:extLst>
      <p:ext uri="{BB962C8B-B14F-4D97-AF65-F5344CB8AC3E}">
        <p14:creationId xmlns:p14="http://schemas.microsoft.com/office/powerpoint/2010/main" val="44761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269967"/>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3" name="Textfeld 2">
            <a:extLst>
              <a:ext uri="{FF2B5EF4-FFF2-40B4-BE49-F238E27FC236}">
                <a16:creationId xmlns:a16="http://schemas.microsoft.com/office/drawing/2014/main" id="{65F12D68-20AE-4B26-A9DF-7A2D39549CAB}"/>
              </a:ext>
            </a:extLst>
          </p:cNvPr>
          <p:cNvSpPr txBox="1"/>
          <p:nvPr/>
        </p:nvSpPr>
        <p:spPr>
          <a:xfrm>
            <a:off x="1000874" y="2563686"/>
            <a:ext cx="10927423" cy="5940088"/>
          </a:xfrm>
          <a:prstGeom prst="rect">
            <a:avLst/>
          </a:prstGeom>
          <a:noFill/>
        </p:spPr>
        <p:txBody>
          <a:bodyPr wrap="square" rtlCol="0">
            <a:spAutoFit/>
          </a:bodyPr>
          <a:lstStyle/>
          <a:p>
            <a:endPar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de-DE" sz="2000" b="1" dirty="0">
                <a:solidFill>
                  <a:prstClr val="black"/>
                </a:solidFill>
                <a:latin typeface="Calibri" panose="020F0502020204030204" pitchFamily="34" charset="0"/>
                <a:cs typeface="Times New Roman" panose="02020603050405020304" pitchFamily="18" charset="0"/>
              </a:rPr>
              <a:t>Wissen</a:t>
            </a:r>
            <a:r>
              <a:rPr lang="de-DE" sz="2000" dirty="0">
                <a:solidFill>
                  <a:prstClr val="black"/>
                </a:solidFill>
                <a:latin typeface="Calibri" panose="020F0502020204030204" pitchFamily="34" charset="0"/>
                <a:cs typeface="Times New Roman" panose="02020603050405020304" pitchFamily="18" charset="0"/>
              </a:rPr>
              <a:t> über die (integrierte) Geschichte und über die Vielfalt jüdischen Lebens</a:t>
            </a:r>
          </a:p>
          <a:p>
            <a:pPr marL="342900" indent="-342900">
              <a:buFontTx/>
              <a:buChar char="-"/>
            </a:pPr>
            <a:r>
              <a:rPr lang="de-D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Menschliche Begegnungen und direkter Kontakt </a:t>
            </a:r>
            <a:r>
              <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mit Jüdinnen und Juden, mit „Fremden“ – von Ausgrenzung Bedrohten</a:t>
            </a:r>
          </a:p>
          <a:p>
            <a:pPr marL="342900" indent="-342900">
              <a:buFontTx/>
              <a:buChar char="-"/>
            </a:pPr>
            <a:r>
              <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Orientierung </a:t>
            </a:r>
            <a:r>
              <a:rPr lang="de-D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 positiven Werten </a:t>
            </a:r>
            <a:r>
              <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zur </a:t>
            </a: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Ersetzung des psychischen Mehrwert, den das Denken in Vorurteilen und Stereotypen bietet, durch die ersetzt </a:t>
            </a:r>
            <a:r>
              <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wird. </a:t>
            </a:r>
          </a:p>
          <a:p>
            <a:endPar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Leitgedanke: </a:t>
            </a:r>
            <a:b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Durch eine Verankerung des Werts der Menschenwürde, deren Kern die </a:t>
            </a:r>
            <a:r>
              <a:rPr lang="de-D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Personenwertgleichheit</a:t>
            </a:r>
            <a: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darstellt können Vorstellungen von Ungleichwertigkeit ersetzt werden.</a:t>
            </a:r>
            <a:endParaRPr lang="de-DE" sz="2400" dirty="0"/>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de-DE"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A3864F2F-5F23-4AC9-84D7-DD5962334916}"/>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10</a:t>
            </a:fld>
            <a:endParaRPr lang="de-DE" dirty="0"/>
          </a:p>
        </p:txBody>
      </p:sp>
      <p:sp>
        <p:nvSpPr>
          <p:cNvPr id="8" name="Datumsplatzhalter 7">
            <a:extLst>
              <a:ext uri="{FF2B5EF4-FFF2-40B4-BE49-F238E27FC236}">
                <a16:creationId xmlns:a16="http://schemas.microsoft.com/office/drawing/2014/main" id="{9DD1348E-0CA2-CF5A-948E-57CC4D74B1BE}"/>
              </a:ext>
            </a:extLst>
          </p:cNvPr>
          <p:cNvSpPr>
            <a:spLocks noGrp="1"/>
          </p:cNvSpPr>
          <p:nvPr>
            <p:ph type="dt" sz="half" idx="10"/>
          </p:nvPr>
        </p:nvSpPr>
        <p:spPr/>
        <p:txBody>
          <a:bodyPr/>
          <a:lstStyle/>
          <a:p>
            <a:fld id="{2DBCA02C-6B34-4B8E-9182-DF7C15039ED8}" type="datetime1">
              <a:rPr lang="de-DE" smtClean="0"/>
              <a:t>20.10.2022</a:t>
            </a:fld>
            <a:endParaRPr lang="de-DE"/>
          </a:p>
        </p:txBody>
      </p:sp>
      <p:sp>
        <p:nvSpPr>
          <p:cNvPr id="9" name="Fußzeilenplatzhalter 8">
            <a:extLst>
              <a:ext uri="{FF2B5EF4-FFF2-40B4-BE49-F238E27FC236}">
                <a16:creationId xmlns:a16="http://schemas.microsoft.com/office/drawing/2014/main" id="{29A842C3-691F-FE01-61B2-EC92C8D9CF81}"/>
              </a:ext>
            </a:extLst>
          </p:cNvPr>
          <p:cNvSpPr>
            <a:spLocks noGrp="1"/>
          </p:cNvSpPr>
          <p:nvPr>
            <p:ph type="ftr" sz="quarter" idx="11"/>
          </p:nvPr>
        </p:nvSpPr>
        <p:spPr/>
        <p:txBody>
          <a:bodyPr/>
          <a:lstStyle/>
          <a:p>
            <a:r>
              <a:rPr lang="de-DE" dirty="0"/>
              <a:t>Qualifizierungskurs 2022</a:t>
            </a:r>
          </a:p>
        </p:txBody>
      </p:sp>
      <p:sp>
        <p:nvSpPr>
          <p:cNvPr id="10" name="Textfeld 9">
            <a:extLst>
              <a:ext uri="{FF2B5EF4-FFF2-40B4-BE49-F238E27FC236}">
                <a16:creationId xmlns:a16="http://schemas.microsoft.com/office/drawing/2014/main" id="{B349CD91-99A9-C8CB-B75B-23B1A1630BEC}"/>
              </a:ext>
            </a:extLst>
          </p:cNvPr>
          <p:cNvSpPr txBox="1"/>
          <p:nvPr/>
        </p:nvSpPr>
        <p:spPr>
          <a:xfrm>
            <a:off x="1905000" y="1690688"/>
            <a:ext cx="8077200" cy="1077218"/>
          </a:xfrm>
          <a:prstGeom prst="rect">
            <a:avLst/>
          </a:prstGeom>
          <a:noFill/>
        </p:spPr>
        <p:txBody>
          <a:bodyPr wrap="square" rtlCol="0">
            <a:spAutoFit/>
          </a:bodyPr>
          <a:lstStyle/>
          <a:p>
            <a:r>
              <a:rPr lang="de-DE" sz="3200" dirty="0"/>
              <a:t>Was hilft? Was ist notwendig für eine präventionsorientierte Pädagogik?</a:t>
            </a:r>
          </a:p>
        </p:txBody>
      </p:sp>
    </p:spTree>
    <p:extLst>
      <p:ext uri="{BB962C8B-B14F-4D97-AF65-F5344CB8AC3E}">
        <p14:creationId xmlns:p14="http://schemas.microsoft.com/office/powerpoint/2010/main" val="4248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B3223-0BAA-450C-8848-E6B1C98F1B40}"/>
              </a:ext>
            </a:extLst>
          </p:cNvPr>
          <p:cNvSpPr>
            <a:spLocks noGrp="1"/>
          </p:cNvSpPr>
          <p:nvPr>
            <p:ph type="title"/>
          </p:nvPr>
        </p:nvSpPr>
        <p:spPr>
          <a:xfrm>
            <a:off x="838200" y="365125"/>
            <a:ext cx="10515600" cy="1325563"/>
          </a:xfrm>
        </p:spPr>
        <p:txBody>
          <a:bodyPr/>
          <a:lstStyle/>
          <a:p>
            <a:pPr algn="ctr"/>
            <a:r>
              <a:rPr lang="de-DE" dirty="0"/>
              <a:t>Herzlichen Dank für </a:t>
            </a:r>
            <a:r>
              <a:rPr lang="de-DE"/>
              <a:t>Ihre Aufmerksamkeit!</a:t>
            </a:r>
            <a:endParaRPr lang="de-DE" dirty="0"/>
          </a:p>
        </p:txBody>
      </p:sp>
      <p:pic>
        <p:nvPicPr>
          <p:cNvPr id="4" name="Inhaltsplatzhalter 3">
            <a:extLst>
              <a:ext uri="{FF2B5EF4-FFF2-40B4-BE49-F238E27FC236}">
                <a16:creationId xmlns:a16="http://schemas.microsoft.com/office/drawing/2014/main" id="{6DFD7EFF-6627-46C5-ADC1-A2B9CFEFEC75}"/>
              </a:ext>
            </a:extLst>
          </p:cNvPr>
          <p:cNvPicPr>
            <a:picLocks noGrp="1" noChangeAspect="1"/>
          </p:cNvPicPr>
          <p:nvPr>
            <p:ph idx="1"/>
          </p:nvPr>
        </p:nvPicPr>
        <p:blipFill>
          <a:blip r:embed="rId3"/>
          <a:stretch>
            <a:fillRect/>
          </a:stretch>
        </p:blipFill>
        <p:spPr>
          <a:xfrm>
            <a:off x="3238095" y="1897338"/>
            <a:ext cx="4944285" cy="3907875"/>
          </a:xfrm>
          <a:prstGeom prst="rect">
            <a:avLst/>
          </a:prstGeom>
        </p:spPr>
      </p:pic>
      <p:sp>
        <p:nvSpPr>
          <p:cNvPr id="3" name="Fußzeilenplatzhalter 2">
            <a:extLst>
              <a:ext uri="{FF2B5EF4-FFF2-40B4-BE49-F238E27FC236}">
                <a16:creationId xmlns:a16="http://schemas.microsoft.com/office/drawing/2014/main" id="{13A0F536-6117-43C6-9894-AFEE7A227332}"/>
              </a:ext>
            </a:extLst>
          </p:cNvPr>
          <p:cNvSpPr>
            <a:spLocks noGrp="1"/>
          </p:cNvSpPr>
          <p:nvPr>
            <p:ph type="ftr" sz="quarter" idx="11"/>
          </p:nvPr>
        </p:nvSpPr>
        <p:spPr>
          <a:xfrm>
            <a:off x="4038600" y="6356350"/>
            <a:ext cx="4114800" cy="365125"/>
          </a:xfrm>
        </p:spPr>
        <p:txBody>
          <a:bodyPr/>
          <a:lstStyle/>
          <a:p>
            <a:r>
              <a:rPr lang="de-DE"/>
              <a:t>Qualifizierungskurs 2022</a:t>
            </a:r>
          </a:p>
        </p:txBody>
      </p:sp>
      <p:sp>
        <p:nvSpPr>
          <p:cNvPr id="5" name="Datumsplatzhalter 4">
            <a:extLst>
              <a:ext uri="{FF2B5EF4-FFF2-40B4-BE49-F238E27FC236}">
                <a16:creationId xmlns:a16="http://schemas.microsoft.com/office/drawing/2014/main" id="{7A30AADC-B609-4782-ADD2-ABFB11178802}"/>
              </a:ext>
            </a:extLst>
          </p:cNvPr>
          <p:cNvSpPr>
            <a:spLocks noGrp="1"/>
          </p:cNvSpPr>
          <p:nvPr>
            <p:ph type="dt" sz="half" idx="10"/>
          </p:nvPr>
        </p:nvSpPr>
        <p:spPr>
          <a:xfrm>
            <a:off x="838200" y="6356350"/>
            <a:ext cx="2743200" cy="365125"/>
          </a:xfrm>
        </p:spPr>
        <p:txBody>
          <a:bodyPr/>
          <a:lstStyle/>
          <a:p>
            <a:fld id="{515A76F0-E821-4A91-AE22-B56B6D4F505B}" type="datetime1">
              <a:rPr lang="de-DE" smtClean="0"/>
              <a:t>20.10.2022</a:t>
            </a:fld>
            <a:endParaRPr lang="de-DE"/>
          </a:p>
        </p:txBody>
      </p:sp>
      <p:sp>
        <p:nvSpPr>
          <p:cNvPr id="6" name="Foliennummernplatzhalter 5">
            <a:extLst>
              <a:ext uri="{FF2B5EF4-FFF2-40B4-BE49-F238E27FC236}">
                <a16:creationId xmlns:a16="http://schemas.microsoft.com/office/drawing/2014/main" id="{1EF06B45-9E7C-4810-A20A-F3BFC81DEB6A}"/>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11</a:t>
            </a:fld>
            <a:endParaRPr lang="de-DE"/>
          </a:p>
        </p:txBody>
      </p:sp>
    </p:spTree>
    <p:extLst>
      <p:ext uri="{BB962C8B-B14F-4D97-AF65-F5344CB8AC3E}">
        <p14:creationId xmlns:p14="http://schemas.microsoft.com/office/powerpoint/2010/main" val="174836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6" name="Textfeld 5">
            <a:extLst>
              <a:ext uri="{FF2B5EF4-FFF2-40B4-BE49-F238E27FC236}">
                <a16:creationId xmlns:a16="http://schemas.microsoft.com/office/drawing/2014/main" id="{C28E4549-0548-4A59-8CBB-94177167A86B}"/>
              </a:ext>
            </a:extLst>
          </p:cNvPr>
          <p:cNvSpPr txBox="1"/>
          <p:nvPr/>
        </p:nvSpPr>
        <p:spPr>
          <a:xfrm>
            <a:off x="369806" y="1963051"/>
            <a:ext cx="9574288" cy="3477875"/>
          </a:xfrm>
          <a:prstGeom prst="rect">
            <a:avLst/>
          </a:prstGeom>
          <a:noFill/>
        </p:spPr>
        <p:txBody>
          <a:bodyPr wrap="none" rtlCol="0">
            <a:spAutoFit/>
          </a:bodyPr>
          <a:lstStyle/>
          <a:p>
            <a:pPr algn="ctr"/>
            <a:r>
              <a:rPr lang="de-DE" sz="2000" dirty="0"/>
              <a:t>Beitrag von Zeugnissen des jüdischen Lebens zu einer auf Prävention von Antisemitismus </a:t>
            </a:r>
          </a:p>
          <a:p>
            <a:r>
              <a:rPr lang="de-DE" sz="2000" dirty="0"/>
              <a:t> gerichteten Bildungsanstrengung</a:t>
            </a:r>
          </a:p>
          <a:p>
            <a:endParaRPr lang="de-DE" dirty="0"/>
          </a:p>
          <a:p>
            <a:pPr marL="285750" indent="-285750">
              <a:buFont typeface="Wingdings" panose="05000000000000000000" pitchFamily="2" charset="2"/>
              <a:buChar char="Ø"/>
            </a:pPr>
            <a:r>
              <a:rPr lang="de-DE" dirty="0"/>
              <a:t>Beispiele gelingenden Zusammenlebens</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Personalisierung</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Gegenbeispiele zu Stereotypen und Vorurteilen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Aufbrechen homogener Identitätsvorstellungen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Bewusstmachung der Brüche, Bewusstmachung des Verlorenen</a:t>
            </a:r>
          </a:p>
        </p:txBody>
      </p:sp>
      <p:sp>
        <p:nvSpPr>
          <p:cNvPr id="7" name="Fußzeilenplatzhalter 6">
            <a:extLst>
              <a:ext uri="{FF2B5EF4-FFF2-40B4-BE49-F238E27FC236}">
                <a16:creationId xmlns:a16="http://schemas.microsoft.com/office/drawing/2014/main" id="{5D3D4B21-B421-4A3C-A1B9-FD75CBF6B52E}"/>
              </a:ext>
            </a:extLst>
          </p:cNvPr>
          <p:cNvSpPr>
            <a:spLocks noGrp="1"/>
          </p:cNvSpPr>
          <p:nvPr>
            <p:ph type="ftr" sz="quarter" idx="11"/>
          </p:nvPr>
        </p:nvSpPr>
        <p:spPr>
          <a:xfrm>
            <a:off x="4038600" y="6356350"/>
            <a:ext cx="4114800" cy="365125"/>
          </a:xfrm>
        </p:spPr>
        <p:txBody>
          <a:bodyPr/>
          <a:lstStyle/>
          <a:p>
            <a:r>
              <a:rPr lang="de-DE"/>
              <a:t>Qualifizierungskurs 2022</a:t>
            </a:r>
          </a:p>
        </p:txBody>
      </p:sp>
      <p:sp>
        <p:nvSpPr>
          <p:cNvPr id="8" name="Datumsplatzhalter 7">
            <a:extLst>
              <a:ext uri="{FF2B5EF4-FFF2-40B4-BE49-F238E27FC236}">
                <a16:creationId xmlns:a16="http://schemas.microsoft.com/office/drawing/2014/main" id="{CAB6BC62-00C9-45C6-A68F-6BE7BFDD308B}"/>
              </a:ext>
            </a:extLst>
          </p:cNvPr>
          <p:cNvSpPr>
            <a:spLocks noGrp="1"/>
          </p:cNvSpPr>
          <p:nvPr>
            <p:ph type="dt" sz="half" idx="10"/>
          </p:nvPr>
        </p:nvSpPr>
        <p:spPr>
          <a:xfrm>
            <a:off x="838200" y="6356350"/>
            <a:ext cx="2743200" cy="365125"/>
          </a:xfrm>
        </p:spPr>
        <p:txBody>
          <a:bodyPr/>
          <a:lstStyle/>
          <a:p>
            <a:fld id="{08A786C0-87C6-4982-B54D-7C016A477ACD}" type="datetime1">
              <a:rPr lang="de-DE" smtClean="0"/>
              <a:t>20.10.2022</a:t>
            </a:fld>
            <a:endParaRPr lang="de-DE"/>
          </a:p>
        </p:txBody>
      </p:sp>
      <p:sp>
        <p:nvSpPr>
          <p:cNvPr id="9" name="Foliennummernplatzhalter 8">
            <a:extLst>
              <a:ext uri="{FF2B5EF4-FFF2-40B4-BE49-F238E27FC236}">
                <a16:creationId xmlns:a16="http://schemas.microsoft.com/office/drawing/2014/main" id="{27F47BE7-2809-4D58-BFE0-542AB960B998}"/>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12</a:t>
            </a:fld>
            <a:endParaRPr lang="de-DE"/>
          </a:p>
        </p:txBody>
      </p:sp>
    </p:spTree>
    <p:extLst>
      <p:ext uri="{BB962C8B-B14F-4D97-AF65-F5344CB8AC3E}">
        <p14:creationId xmlns:p14="http://schemas.microsoft.com/office/powerpoint/2010/main" val="131081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3" name="Fußzeilenplatzhalter 2">
            <a:extLst>
              <a:ext uri="{FF2B5EF4-FFF2-40B4-BE49-F238E27FC236}">
                <a16:creationId xmlns:a16="http://schemas.microsoft.com/office/drawing/2014/main" id="{260DD9E7-6DE7-48EA-8D93-4F623649B939}"/>
              </a:ext>
            </a:extLst>
          </p:cNvPr>
          <p:cNvSpPr>
            <a:spLocks noGrp="1"/>
          </p:cNvSpPr>
          <p:nvPr>
            <p:ph type="ftr" sz="quarter" idx="11"/>
          </p:nvPr>
        </p:nvSpPr>
        <p:spPr>
          <a:xfrm>
            <a:off x="4038600" y="6356350"/>
            <a:ext cx="4114800" cy="365125"/>
          </a:xfrm>
        </p:spPr>
        <p:txBody>
          <a:bodyPr/>
          <a:lstStyle/>
          <a:p>
            <a:r>
              <a:rPr lang="de-DE"/>
              <a:t>Qualifizierungskurs 2022</a:t>
            </a:r>
          </a:p>
        </p:txBody>
      </p:sp>
      <p:sp>
        <p:nvSpPr>
          <p:cNvPr id="4" name="Datumsplatzhalter 3">
            <a:extLst>
              <a:ext uri="{FF2B5EF4-FFF2-40B4-BE49-F238E27FC236}">
                <a16:creationId xmlns:a16="http://schemas.microsoft.com/office/drawing/2014/main" id="{0027F3FF-EF2B-4161-944B-28D9CBD3AF72}"/>
              </a:ext>
            </a:extLst>
          </p:cNvPr>
          <p:cNvSpPr>
            <a:spLocks noGrp="1"/>
          </p:cNvSpPr>
          <p:nvPr>
            <p:ph type="dt" sz="half" idx="10"/>
          </p:nvPr>
        </p:nvSpPr>
        <p:spPr>
          <a:xfrm>
            <a:off x="838200" y="6356350"/>
            <a:ext cx="2743200" cy="365125"/>
          </a:xfrm>
        </p:spPr>
        <p:txBody>
          <a:bodyPr/>
          <a:lstStyle/>
          <a:p>
            <a:fld id="{FE78900A-2ADF-49F7-9176-D66A091A2D65}" type="datetime1">
              <a:rPr lang="de-DE" smtClean="0"/>
              <a:t>20.10.2022</a:t>
            </a:fld>
            <a:endParaRPr lang="de-DE"/>
          </a:p>
        </p:txBody>
      </p:sp>
      <p:sp>
        <p:nvSpPr>
          <p:cNvPr id="6" name="Foliennummernplatzhalter 5">
            <a:extLst>
              <a:ext uri="{FF2B5EF4-FFF2-40B4-BE49-F238E27FC236}">
                <a16:creationId xmlns:a16="http://schemas.microsoft.com/office/drawing/2014/main" id="{FCEA060D-E40A-4B46-8AA9-8291697A004E}"/>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13</a:t>
            </a:fld>
            <a:endParaRPr lang="de-DE"/>
          </a:p>
        </p:txBody>
      </p:sp>
      <p:sp>
        <p:nvSpPr>
          <p:cNvPr id="7" name="Textfeld 6">
            <a:extLst>
              <a:ext uri="{FF2B5EF4-FFF2-40B4-BE49-F238E27FC236}">
                <a16:creationId xmlns:a16="http://schemas.microsoft.com/office/drawing/2014/main" id="{38F8E2C8-1676-46E4-B404-95ED4595A971}"/>
              </a:ext>
            </a:extLst>
          </p:cNvPr>
          <p:cNvSpPr txBox="1"/>
          <p:nvPr/>
        </p:nvSpPr>
        <p:spPr>
          <a:xfrm>
            <a:off x="838200" y="2045368"/>
            <a:ext cx="10515600" cy="3061864"/>
          </a:xfrm>
          <a:prstGeom prst="rect">
            <a:avLst/>
          </a:prstGeom>
          <a:noFill/>
        </p:spPr>
        <p:txBody>
          <a:bodyPr wrap="square" rtlCol="0">
            <a:spAutoFit/>
          </a:bodyPr>
          <a:lstStyle/>
          <a:p>
            <a:pPr>
              <a:lnSpc>
                <a:spcPct val="107000"/>
              </a:lnSpc>
              <a:spcBef>
                <a:spcPts val="200"/>
              </a:spcBef>
            </a:pPr>
            <a:r>
              <a:rPr lang="de-DE"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Einordnung in den schulischen Kontext: </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Thema ist kein beliebiger Appendix – es ist ein wichtiger Gegenstand schulischer Bildung:</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Fachliche Bezüge zu Geschichte und Religion</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Verbindlichkeit der fächerübergreifenden Ziele „Politische Bildung“ und „Werteerziehung“</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Methoden und Anregungen aus Bildungsarbeit gegen Antisemitismus</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(siehe Downloadbereich Website </a:t>
            </a:r>
            <a:r>
              <a:rPr lang="de-DE"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https://www.lernort-buttenwiesen.de</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Ø"/>
            </a:pPr>
            <a:r>
              <a:rPr lang="de-DE" dirty="0">
                <a:latin typeface="Calibri" panose="020F0502020204030204" pitchFamily="34" charset="0"/>
                <a:ea typeface="Calibri" panose="020F0502020204030204" pitchFamily="34" charset="0"/>
                <a:cs typeface="Times New Roman" panose="02020603050405020304" pitchFamily="18" charset="0"/>
              </a:rPr>
              <a:t>Pilotprojekte – halbtägig / ganztägig – Führung in Kombination mit Workshop beim Lernort </a:t>
            </a:r>
            <a:r>
              <a:rPr lang="de-DE" dirty="0" err="1">
                <a:latin typeface="Calibri" panose="020F0502020204030204" pitchFamily="34" charset="0"/>
                <a:ea typeface="Calibri" panose="020F0502020204030204" pitchFamily="34" charset="0"/>
                <a:cs typeface="Times New Roman" panose="02020603050405020304" pitchFamily="18" charset="0"/>
              </a:rPr>
              <a:t>Buttenweisen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668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7" name="Foliennummernplatzhalter 6">
            <a:extLst>
              <a:ext uri="{FF2B5EF4-FFF2-40B4-BE49-F238E27FC236}">
                <a16:creationId xmlns:a16="http://schemas.microsoft.com/office/drawing/2014/main" id="{EE65B0B5-1C15-4E1C-B066-6408B83DF7BD}"/>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2</a:t>
            </a:fld>
            <a:endParaRPr lang="de-DE"/>
          </a:p>
        </p:txBody>
      </p:sp>
      <p:sp>
        <p:nvSpPr>
          <p:cNvPr id="8" name="Textfeld 7">
            <a:extLst>
              <a:ext uri="{FF2B5EF4-FFF2-40B4-BE49-F238E27FC236}">
                <a16:creationId xmlns:a16="http://schemas.microsoft.com/office/drawing/2014/main" id="{48C4067E-86CD-E776-4847-88254D8B11C5}"/>
              </a:ext>
            </a:extLst>
          </p:cNvPr>
          <p:cNvSpPr txBox="1"/>
          <p:nvPr/>
        </p:nvSpPr>
        <p:spPr>
          <a:xfrm>
            <a:off x="838200" y="2029097"/>
            <a:ext cx="10515600" cy="3200876"/>
          </a:xfrm>
          <a:prstGeom prst="rect">
            <a:avLst/>
          </a:prstGeom>
          <a:noFill/>
        </p:spPr>
        <p:txBody>
          <a:bodyPr wrap="square" rtlCol="0">
            <a:spAutoFit/>
          </a:bodyPr>
          <a:lstStyle/>
          <a:p>
            <a:r>
              <a:rPr lang="de-DE" sz="2400" i="1" dirty="0"/>
              <a:t>Reden über Antisemitismus</a:t>
            </a:r>
          </a:p>
          <a:p>
            <a:endParaRPr lang="de-DE" sz="2000" dirty="0"/>
          </a:p>
          <a:p>
            <a:r>
              <a:rPr lang="de-DE" sz="2000" dirty="0"/>
              <a:t>… weckt schlafende Hunde.</a:t>
            </a:r>
          </a:p>
          <a:p>
            <a:r>
              <a:rPr lang="de-DE" sz="2000" dirty="0"/>
              <a:t>… ist notwendig, um Einstellungsänderungen zu erreichen.</a:t>
            </a:r>
          </a:p>
          <a:p>
            <a:r>
              <a:rPr lang="de-DE" sz="2000" dirty="0"/>
              <a:t>… - dafür sind umfassende Kenntnisse erforderlich.</a:t>
            </a:r>
          </a:p>
          <a:p>
            <a:r>
              <a:rPr lang="de-DE" sz="2000" dirty="0"/>
              <a:t>… erfordert Fingerspitzengefühl und große Vorsicht.</a:t>
            </a:r>
          </a:p>
          <a:p>
            <a:r>
              <a:rPr lang="de-DE" sz="2000" dirty="0"/>
              <a:t>… ist ein wirksames Mittel zur Prävention gegen antisemitische Einstellungen.</a:t>
            </a:r>
          </a:p>
          <a:p>
            <a:r>
              <a:rPr lang="de-DE" sz="2000" dirty="0"/>
              <a:t>… - dadurch kann historisches Lernen zur politischen Bildung werden.</a:t>
            </a:r>
          </a:p>
          <a:p>
            <a:endParaRPr lang="de-DE" sz="2000" dirty="0"/>
          </a:p>
          <a:p>
            <a:endParaRPr lang="de-DE" dirty="0"/>
          </a:p>
        </p:txBody>
      </p:sp>
      <p:sp>
        <p:nvSpPr>
          <p:cNvPr id="9" name="Datumsplatzhalter 8">
            <a:extLst>
              <a:ext uri="{FF2B5EF4-FFF2-40B4-BE49-F238E27FC236}">
                <a16:creationId xmlns:a16="http://schemas.microsoft.com/office/drawing/2014/main" id="{219F1470-ECD9-4E3B-B1D4-8E49ECE64775}"/>
              </a:ext>
            </a:extLst>
          </p:cNvPr>
          <p:cNvSpPr>
            <a:spLocks noGrp="1"/>
          </p:cNvSpPr>
          <p:nvPr>
            <p:ph type="dt" sz="half" idx="10"/>
          </p:nvPr>
        </p:nvSpPr>
        <p:spPr/>
        <p:txBody>
          <a:bodyPr/>
          <a:lstStyle/>
          <a:p>
            <a:fld id="{B0ADB11D-08CE-4C83-B3B4-7118D15C21BD}" type="datetime1">
              <a:rPr lang="de-DE" smtClean="0"/>
              <a:t>20.10.2022</a:t>
            </a:fld>
            <a:endParaRPr lang="de-DE"/>
          </a:p>
        </p:txBody>
      </p:sp>
      <p:sp>
        <p:nvSpPr>
          <p:cNvPr id="10" name="Fußzeilenplatzhalter 9">
            <a:extLst>
              <a:ext uri="{FF2B5EF4-FFF2-40B4-BE49-F238E27FC236}">
                <a16:creationId xmlns:a16="http://schemas.microsoft.com/office/drawing/2014/main" id="{33874135-7E40-FDC3-1A5F-73D411114C98}"/>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8410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2E8B0-6360-4FAD-9DDA-F49D7943C043}"/>
              </a:ext>
            </a:extLst>
          </p:cNvPr>
          <p:cNvSpPr>
            <a:spLocks noGrp="1"/>
          </p:cNvSpPr>
          <p:nvPr>
            <p:ph type="title"/>
          </p:nvPr>
        </p:nvSpPr>
        <p:spPr>
          <a:xfrm>
            <a:off x="838200" y="365126"/>
            <a:ext cx="10515600" cy="931662"/>
          </a:xfrm>
        </p:spPr>
        <p:txBody>
          <a:bodyPr>
            <a:normAutofit fontScale="90000"/>
          </a:bodyPr>
          <a:lstStyle/>
          <a:p>
            <a:br>
              <a:rPr lang="de-DE" dirty="0"/>
            </a:br>
            <a:br>
              <a:rPr lang="de-DE" dirty="0"/>
            </a:br>
            <a:br>
              <a:rPr lang="de-DE" dirty="0"/>
            </a:br>
            <a:br>
              <a:rPr lang="de-DE" dirty="0"/>
            </a:br>
            <a:endParaRPr lang="de-DE" dirty="0"/>
          </a:p>
        </p:txBody>
      </p:sp>
      <p:sp>
        <p:nvSpPr>
          <p:cNvPr id="3" name="Inhaltsplatzhalter 2">
            <a:extLst>
              <a:ext uri="{FF2B5EF4-FFF2-40B4-BE49-F238E27FC236}">
                <a16:creationId xmlns:a16="http://schemas.microsoft.com/office/drawing/2014/main" id="{256DCC8B-8891-4F12-8D0B-3AFB26CE2E0B}"/>
              </a:ext>
            </a:extLst>
          </p:cNvPr>
          <p:cNvSpPr>
            <a:spLocks noGrp="1"/>
          </p:cNvSpPr>
          <p:nvPr>
            <p:ph idx="1"/>
          </p:nvPr>
        </p:nvSpPr>
        <p:spPr>
          <a:xfrm>
            <a:off x="838200" y="2209801"/>
            <a:ext cx="10515600" cy="3606799"/>
          </a:xfrm>
        </p:spPr>
        <p:txBody>
          <a:bodyPr>
            <a:normAutofit/>
          </a:bodyPr>
          <a:lstStyle/>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IHRA-Definition (International Holocaust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Remembrance</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400" i="1" dirty="0">
                <a:effectLst/>
                <a:latin typeface="Calibri" panose="020F0502020204030204" pitchFamily="34" charset="0"/>
                <a:ea typeface="Calibri" panose="020F0502020204030204" pitchFamily="34" charset="0"/>
                <a:cs typeface="Times New Roman" panose="02020603050405020304" pitchFamily="18" charset="0"/>
              </a:rPr>
              <a:t>„</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Antisemitismus</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ist eine bestimmte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Wahrnehmung</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von Jüdinnen und Juden, die sich als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Hass gegenüber Jüdinnen und Juden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ausdrücken kann.</a:t>
            </a:r>
          </a:p>
          <a:p>
            <a:r>
              <a:rPr lang="de-DE" sz="2400" i="1" dirty="0">
                <a:effectLst/>
                <a:latin typeface="Calibri" panose="020F0502020204030204" pitchFamily="34" charset="0"/>
                <a:ea typeface="Calibri" panose="020F0502020204030204" pitchFamily="34" charset="0"/>
                <a:cs typeface="Times New Roman" panose="02020603050405020304" pitchFamily="18" charset="0"/>
              </a:rPr>
              <a:t>Der Antisemitismus richtet sich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 Wort oder Tat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gegen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jüdische oder nichtjüdische Einzelpersonen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und/oder deren Eigentum sowie gegen jüdische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Gemeindeinstitutionen oder religiöse Einrichtungen</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p>
          <a:p>
            <a:r>
              <a:rPr lang="de-DE" sz="2400" i="1" dirty="0">
                <a:effectLst/>
                <a:latin typeface="Calibri" panose="020F0502020204030204" pitchFamily="34" charset="0"/>
                <a:ea typeface="Calibri" panose="020F0502020204030204" pitchFamily="34" charset="0"/>
                <a:cs typeface="Times New Roman" panose="02020603050405020304" pitchFamily="18" charset="0"/>
              </a:rPr>
              <a:t>Darüber hinaus kann auch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der Staat Israel</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der dabei als jüdisches </a:t>
            </a:r>
            <a:r>
              <a:rPr lang="de-DE"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Kollektiv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verstanden wird, Ziel solcher Angriffe sein.“</a:t>
            </a:r>
          </a:p>
        </p:txBody>
      </p:sp>
      <p:pic>
        <p:nvPicPr>
          <p:cNvPr id="4" name="Grafik 3">
            <a:extLst>
              <a:ext uri="{FF2B5EF4-FFF2-40B4-BE49-F238E27FC236}">
                <a16:creationId xmlns:a16="http://schemas.microsoft.com/office/drawing/2014/main" id="{851EE7E3-BF00-4EBA-892B-E5C68450BE95}"/>
              </a:ext>
            </a:extLst>
          </p:cNvPr>
          <p:cNvPicPr>
            <a:picLocks noChangeAspect="1"/>
          </p:cNvPicPr>
          <p:nvPr/>
        </p:nvPicPr>
        <p:blipFill>
          <a:blip r:embed="rId4"/>
          <a:stretch>
            <a:fillRect/>
          </a:stretch>
        </p:blipFill>
        <p:spPr>
          <a:xfrm>
            <a:off x="838200" y="65288"/>
            <a:ext cx="10516511" cy="1231499"/>
          </a:xfrm>
          <a:prstGeom prst="rect">
            <a:avLst/>
          </a:prstGeom>
        </p:spPr>
      </p:pic>
      <p:sp>
        <p:nvSpPr>
          <p:cNvPr id="7" name="Foliennummernplatzhalter 6">
            <a:extLst>
              <a:ext uri="{FF2B5EF4-FFF2-40B4-BE49-F238E27FC236}">
                <a16:creationId xmlns:a16="http://schemas.microsoft.com/office/drawing/2014/main" id="{4AEEF4FE-3306-4293-B53E-690ED432C90D}"/>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3</a:t>
            </a:fld>
            <a:endParaRPr lang="de-DE"/>
          </a:p>
        </p:txBody>
      </p:sp>
      <p:sp>
        <p:nvSpPr>
          <p:cNvPr id="8" name="Textfeld 7">
            <a:extLst>
              <a:ext uri="{FF2B5EF4-FFF2-40B4-BE49-F238E27FC236}">
                <a16:creationId xmlns:a16="http://schemas.microsoft.com/office/drawing/2014/main" id="{E25CF8FD-D5C0-CDF2-6780-A462B2770A1E}"/>
              </a:ext>
            </a:extLst>
          </p:cNvPr>
          <p:cNvSpPr txBox="1"/>
          <p:nvPr/>
        </p:nvSpPr>
        <p:spPr>
          <a:xfrm>
            <a:off x="838200" y="1411959"/>
            <a:ext cx="9893300" cy="523220"/>
          </a:xfrm>
          <a:prstGeom prst="rect">
            <a:avLst/>
          </a:prstGeom>
          <a:noFill/>
        </p:spPr>
        <p:txBody>
          <a:bodyPr wrap="square" rtlCol="0">
            <a:spAutoFit/>
          </a:bodyPr>
          <a:lstStyle/>
          <a:p>
            <a:pPr algn="ctr"/>
            <a:r>
              <a:rPr lang="de-DE" sz="2800" dirty="0"/>
              <a:t>Was bedeutet der Begriff Antisemitismus?</a:t>
            </a:r>
          </a:p>
        </p:txBody>
      </p:sp>
      <p:sp>
        <p:nvSpPr>
          <p:cNvPr id="9" name="Datumsplatzhalter 8">
            <a:extLst>
              <a:ext uri="{FF2B5EF4-FFF2-40B4-BE49-F238E27FC236}">
                <a16:creationId xmlns:a16="http://schemas.microsoft.com/office/drawing/2014/main" id="{0090CD31-08C1-C8BD-C72A-01B61111B3F3}"/>
              </a:ext>
            </a:extLst>
          </p:cNvPr>
          <p:cNvSpPr>
            <a:spLocks noGrp="1"/>
          </p:cNvSpPr>
          <p:nvPr>
            <p:ph type="dt" sz="half" idx="10"/>
          </p:nvPr>
        </p:nvSpPr>
        <p:spPr/>
        <p:txBody>
          <a:bodyPr/>
          <a:lstStyle/>
          <a:p>
            <a:fld id="{0CD6806F-49CE-4C9D-960D-6EA203B6D857}" type="datetime1">
              <a:rPr lang="de-DE" smtClean="0"/>
              <a:t>20.10.2022</a:t>
            </a:fld>
            <a:endParaRPr lang="de-DE"/>
          </a:p>
        </p:txBody>
      </p:sp>
      <p:sp>
        <p:nvSpPr>
          <p:cNvPr id="10" name="Fußzeilenplatzhalter 9">
            <a:extLst>
              <a:ext uri="{FF2B5EF4-FFF2-40B4-BE49-F238E27FC236}">
                <a16:creationId xmlns:a16="http://schemas.microsoft.com/office/drawing/2014/main" id="{7A530778-6ED6-4576-94AA-35395B496799}"/>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32537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6" name="Textfeld 5">
            <a:extLst>
              <a:ext uri="{FF2B5EF4-FFF2-40B4-BE49-F238E27FC236}">
                <a16:creationId xmlns:a16="http://schemas.microsoft.com/office/drawing/2014/main" id="{BD36F097-B4B7-420E-B965-698847221BB3}"/>
              </a:ext>
            </a:extLst>
          </p:cNvPr>
          <p:cNvSpPr txBox="1"/>
          <p:nvPr/>
        </p:nvSpPr>
        <p:spPr>
          <a:xfrm>
            <a:off x="838200" y="1579398"/>
            <a:ext cx="10515600" cy="4543488"/>
          </a:xfrm>
          <a:prstGeom prst="rect">
            <a:avLst/>
          </a:prstGeom>
          <a:noFill/>
        </p:spPr>
        <p:txBody>
          <a:bodyPr wrap="square" rtlCol="0">
            <a:spAutoFit/>
          </a:bodyPr>
          <a:lstStyle/>
          <a:p>
            <a:endParaRPr lang="de-DE" sz="1800" dirty="0">
              <a:ln>
                <a:noFill/>
              </a:ln>
              <a:solidFill>
                <a:srgbClr val="000000"/>
              </a:solidFill>
              <a:effectLst/>
              <a:latin typeface="Poppins"/>
              <a:ea typeface="Arial Unicode MS"/>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Auswahl aus den aktuellen Beispiele, die im Zusammenhang der Definition genannt werden: </a:t>
            </a:r>
          </a:p>
          <a:p>
            <a:pPr marL="342900" lvl="0" indent="-342900">
              <a:lnSpc>
                <a:spcPct val="107000"/>
              </a:lnSpc>
              <a:buFont typeface="Symbol" panose="05050102010706020507" pitchFamily="18" charset="2"/>
              <a:buChar char=""/>
            </a:pPr>
            <a:r>
              <a:rPr lang="de-DE" i="1" dirty="0">
                <a:effectLst/>
                <a:latin typeface="Calibri" panose="020F0502020204030204" pitchFamily="34" charset="0"/>
                <a:ea typeface="Calibri" panose="020F0502020204030204" pitchFamily="34" charset="0"/>
                <a:cs typeface="Times New Roman" panose="02020603050405020304" pitchFamily="18" charset="0"/>
              </a:rPr>
              <a:t>Der Aufruf zur Tötung oder Schädigung von Jüdinnen und Juden im Namen einer radikalen Ideologie oder einer extremistischen Religionsanschauung sowie die Beihilfe zu solchen Taten oder ihre Rechtfertigung.</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i="1" dirty="0">
                <a:effectLst/>
                <a:latin typeface="Calibri" panose="020F0502020204030204" pitchFamily="34" charset="0"/>
                <a:ea typeface="Calibri" panose="020F0502020204030204" pitchFamily="34" charset="0"/>
                <a:cs typeface="Times New Roman" panose="02020603050405020304" pitchFamily="18" charset="0"/>
              </a:rPr>
              <a:t>Falsche, entmenschlichende, dämonisierende oder stereotype Anschuldigungen gegen Jüdinnen und Juden oder die Macht der Jüdinnen und Juden als Kollektiv – insbesondere aber nicht ausschließlich die Mythen über eine jüdische Weltverschwörung oder über die Kontrolle der Medien, Wirtschaft, Regierung oder anderer gesellschaftlicher Institutionen durch die Jüdinnen und Juden.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de-DE" i="1" dirty="0">
                <a:latin typeface="Calibri" panose="020F0502020204030204" pitchFamily="34" charset="0"/>
                <a:cs typeface="Times New Roman" panose="02020603050405020304" pitchFamily="18" charset="0"/>
              </a:rPr>
              <a:t>Das Bestreiten der Tatsache, des Ausmaßes, der Mechanismen (z.B. der Gaskammern) oder der Vorsätzlichkeit des Völkermordes an den Jüdinnen und Juden durch das nationalsozialistische Deutschland und seine Unterstützer und Komplizen während des Zweiten Weltkrieges (Holocaust). </a:t>
            </a:r>
          </a:p>
          <a:p>
            <a:pPr marL="342900" lvl="0" indent="-342900">
              <a:lnSpc>
                <a:spcPct val="107000"/>
              </a:lnSpc>
              <a:buFont typeface="Symbol" panose="05050102010706020507" pitchFamily="18" charset="2"/>
              <a:buChar char=""/>
            </a:pPr>
            <a:r>
              <a:rPr lang="de-DE" i="1" dirty="0">
                <a:effectLst/>
                <a:latin typeface="Calibri" panose="020F0502020204030204" pitchFamily="34" charset="0"/>
                <a:ea typeface="Calibri" panose="020F0502020204030204" pitchFamily="34" charset="0"/>
                <a:cs typeface="Times New Roman" panose="02020603050405020304" pitchFamily="18" charset="0"/>
              </a:rPr>
              <a:t>Das kollektive Verantwortlichmachen von Jüdinnen und Juden für Handlungen des Staates Israel.</a:t>
            </a:r>
          </a:p>
          <a:p>
            <a:pPr lvl="0">
              <a:lnSpc>
                <a:spcPct val="107000"/>
              </a:lnSpc>
            </a:pPr>
            <a:r>
              <a:rPr lang="de-DE" i="1" dirty="0">
                <a:latin typeface="Calibri" panose="020F0502020204030204" pitchFamily="34" charset="0"/>
                <a:ea typeface="Calibri" panose="020F0502020204030204" pitchFamily="34" charset="0"/>
                <a:cs typeface="Times New Roman" panose="02020603050405020304" pitchFamily="18" charset="0"/>
              </a:rPr>
              <a:t>        mit der Absicht der </a:t>
            </a:r>
            <a:r>
              <a:rPr lang="de-DE" i="1" dirty="0">
                <a:effectLst/>
                <a:latin typeface="Calibri" panose="020F0502020204030204" pitchFamily="34" charset="0"/>
                <a:ea typeface="Calibri" panose="020F0502020204030204" pitchFamily="34" charset="0"/>
                <a:cs typeface="Times New Roman" panose="02020603050405020304" pitchFamily="18" charset="0"/>
              </a:rPr>
              <a:t>Delegitimierung und Dämon</a:t>
            </a:r>
            <a:r>
              <a:rPr lang="de-DE" i="1" dirty="0">
                <a:latin typeface="Calibri" panose="020F0502020204030204" pitchFamily="34" charset="0"/>
                <a:ea typeface="Calibri" panose="020F0502020204030204" pitchFamily="34" charset="0"/>
                <a:cs typeface="Times New Roman" panose="02020603050405020304" pitchFamily="18" charset="0"/>
              </a:rPr>
              <a:t>isierung – Doppelstandards</a:t>
            </a:r>
          </a:p>
          <a:p>
            <a:pPr marL="342900" lvl="0" indent="-342900">
              <a:lnSpc>
                <a:spcPct val="107000"/>
              </a:lnSpc>
              <a:buFont typeface="Symbol" panose="05050102010706020507" pitchFamily="18" charset="2"/>
              <a:buChar char=""/>
            </a:pPr>
            <a:endParaRPr lang="de-DE"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EE65B0B5-1C15-4E1C-B066-6408B83DF7BD}"/>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4</a:t>
            </a:fld>
            <a:endParaRPr lang="de-DE"/>
          </a:p>
        </p:txBody>
      </p:sp>
      <p:sp>
        <p:nvSpPr>
          <p:cNvPr id="8" name="Datumsplatzhalter 7">
            <a:extLst>
              <a:ext uri="{FF2B5EF4-FFF2-40B4-BE49-F238E27FC236}">
                <a16:creationId xmlns:a16="http://schemas.microsoft.com/office/drawing/2014/main" id="{619730D1-72A4-779D-B49F-C83EB3A5259B}"/>
              </a:ext>
            </a:extLst>
          </p:cNvPr>
          <p:cNvSpPr>
            <a:spLocks noGrp="1"/>
          </p:cNvSpPr>
          <p:nvPr>
            <p:ph type="dt" sz="half" idx="10"/>
          </p:nvPr>
        </p:nvSpPr>
        <p:spPr/>
        <p:txBody>
          <a:bodyPr/>
          <a:lstStyle/>
          <a:p>
            <a:fld id="{4EE0C6A0-1194-4324-8A39-18308C076299}" type="datetime1">
              <a:rPr lang="de-DE" smtClean="0"/>
              <a:t>20.10.2022</a:t>
            </a:fld>
            <a:endParaRPr lang="de-DE"/>
          </a:p>
        </p:txBody>
      </p:sp>
      <p:sp>
        <p:nvSpPr>
          <p:cNvPr id="9" name="Fußzeilenplatzhalter 8">
            <a:extLst>
              <a:ext uri="{FF2B5EF4-FFF2-40B4-BE49-F238E27FC236}">
                <a16:creationId xmlns:a16="http://schemas.microsoft.com/office/drawing/2014/main" id="{A7849C97-518B-D74F-E25E-C97E5E8BE8DE}"/>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194592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ED8DA-0522-4955-98C6-5F8B1673C35B}"/>
              </a:ext>
            </a:extLst>
          </p:cNvPr>
          <p:cNvSpPr>
            <a:spLocks noGrp="1"/>
          </p:cNvSpPr>
          <p:nvPr>
            <p:ph type="title"/>
          </p:nvPr>
        </p:nvSpPr>
        <p:spPr>
          <a:xfrm>
            <a:off x="838200" y="365125"/>
            <a:ext cx="10515600" cy="1325563"/>
          </a:xfrm>
        </p:spPr>
        <p:txBody>
          <a:bodyPr>
            <a:normAutofit fontScale="90000"/>
          </a:bodyPr>
          <a:lstStyle/>
          <a:p>
            <a:br>
              <a:rPr lang="de-DE" dirty="0"/>
            </a:br>
            <a:br>
              <a:rPr lang="de-DE" dirty="0"/>
            </a:br>
            <a:br>
              <a:rPr lang="de-DE" dirty="0"/>
            </a:br>
            <a:endParaRPr lang="de-DE" dirty="0"/>
          </a:p>
        </p:txBody>
      </p:sp>
      <p:pic>
        <p:nvPicPr>
          <p:cNvPr id="8" name="Grafik 7">
            <a:extLst>
              <a:ext uri="{FF2B5EF4-FFF2-40B4-BE49-F238E27FC236}">
                <a16:creationId xmlns:a16="http://schemas.microsoft.com/office/drawing/2014/main" id="{B23230CD-7400-45C0-9D64-72B8E51D53CB}"/>
              </a:ext>
            </a:extLst>
          </p:cNvPr>
          <p:cNvPicPr>
            <a:picLocks noChangeAspect="1"/>
          </p:cNvPicPr>
          <p:nvPr/>
        </p:nvPicPr>
        <p:blipFill>
          <a:blip r:embed="rId3"/>
          <a:stretch>
            <a:fillRect/>
          </a:stretch>
        </p:blipFill>
        <p:spPr>
          <a:xfrm>
            <a:off x="837289" y="168676"/>
            <a:ext cx="10516511" cy="1231499"/>
          </a:xfrm>
          <a:prstGeom prst="rect">
            <a:avLst/>
          </a:prstGeom>
        </p:spPr>
      </p:pic>
      <p:sp>
        <p:nvSpPr>
          <p:cNvPr id="5" name="Foliennummernplatzhalter 4">
            <a:extLst>
              <a:ext uri="{FF2B5EF4-FFF2-40B4-BE49-F238E27FC236}">
                <a16:creationId xmlns:a16="http://schemas.microsoft.com/office/drawing/2014/main" id="{497D70B8-08B5-4ACF-9CE3-9EB4641EC13A}"/>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5</a:t>
            </a:fld>
            <a:endParaRPr lang="de-DE"/>
          </a:p>
        </p:txBody>
      </p:sp>
      <p:sp>
        <p:nvSpPr>
          <p:cNvPr id="15" name="Textfeld 14">
            <a:extLst>
              <a:ext uri="{FF2B5EF4-FFF2-40B4-BE49-F238E27FC236}">
                <a16:creationId xmlns:a16="http://schemas.microsoft.com/office/drawing/2014/main" id="{0864BC98-8476-579D-6DB2-2F7304B30F66}"/>
              </a:ext>
            </a:extLst>
          </p:cNvPr>
          <p:cNvSpPr txBox="1"/>
          <p:nvPr/>
        </p:nvSpPr>
        <p:spPr>
          <a:xfrm>
            <a:off x="1582050" y="1330773"/>
            <a:ext cx="9525000" cy="523220"/>
          </a:xfrm>
          <a:prstGeom prst="rect">
            <a:avLst/>
          </a:prstGeom>
          <a:noFill/>
        </p:spPr>
        <p:txBody>
          <a:bodyPr wrap="square" rtlCol="0">
            <a:spAutoFit/>
          </a:bodyPr>
          <a:lstStyle/>
          <a:p>
            <a:r>
              <a:rPr lang="de-DE" sz="2800" dirty="0"/>
              <a:t>Antisemitismus – ohne Antisemiten …</a:t>
            </a:r>
          </a:p>
        </p:txBody>
      </p:sp>
      <p:pic>
        <p:nvPicPr>
          <p:cNvPr id="17" name="Grafik 16">
            <a:extLst>
              <a:ext uri="{FF2B5EF4-FFF2-40B4-BE49-F238E27FC236}">
                <a16:creationId xmlns:a16="http://schemas.microsoft.com/office/drawing/2014/main" id="{A9046A9B-5ECD-7D2C-40E5-7FB249A8E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175" y="2115882"/>
            <a:ext cx="4945380" cy="3593580"/>
          </a:xfrm>
          <a:prstGeom prst="rect">
            <a:avLst/>
          </a:prstGeom>
        </p:spPr>
      </p:pic>
      <p:sp>
        <p:nvSpPr>
          <p:cNvPr id="18" name="Textfeld 17">
            <a:extLst>
              <a:ext uri="{FF2B5EF4-FFF2-40B4-BE49-F238E27FC236}">
                <a16:creationId xmlns:a16="http://schemas.microsoft.com/office/drawing/2014/main" id="{892B97BA-FA9A-B2A3-E942-95D8B2183932}"/>
              </a:ext>
            </a:extLst>
          </p:cNvPr>
          <p:cNvSpPr txBox="1"/>
          <p:nvPr/>
        </p:nvSpPr>
        <p:spPr>
          <a:xfrm>
            <a:off x="837289" y="2310329"/>
            <a:ext cx="2188740" cy="3454955"/>
          </a:xfrm>
          <a:prstGeom prst="rect">
            <a:avLst/>
          </a:prstGeom>
          <a:noFill/>
        </p:spPr>
        <p:txBody>
          <a:bodyPr wrap="square" rtlCol="0">
            <a:spAutoFit/>
          </a:bodyPr>
          <a:lstStyle/>
          <a:p>
            <a:endParaRPr lang="de-DE" dirty="0"/>
          </a:p>
        </p:txBody>
      </p:sp>
      <p:sp>
        <p:nvSpPr>
          <p:cNvPr id="20" name="Inhaltsplatzhalter 19">
            <a:extLst>
              <a:ext uri="{FF2B5EF4-FFF2-40B4-BE49-F238E27FC236}">
                <a16:creationId xmlns:a16="http://schemas.microsoft.com/office/drawing/2014/main" id="{B8A0A55D-8F86-5896-F49D-568248341179}"/>
              </a:ext>
            </a:extLst>
          </p:cNvPr>
          <p:cNvSpPr>
            <a:spLocks noGrp="1"/>
          </p:cNvSpPr>
          <p:nvPr>
            <p:ph idx="1"/>
          </p:nvPr>
        </p:nvSpPr>
        <p:spPr>
          <a:xfrm>
            <a:off x="1004751" y="2389188"/>
            <a:ext cx="2410097" cy="3593580"/>
          </a:xfrm>
        </p:spPr>
        <p:txBody>
          <a:bodyPr>
            <a:normAutofit lnSpcReduction="10000"/>
          </a:bodyPr>
          <a:lstStyle/>
          <a:p>
            <a:pPr marL="0" indent="0">
              <a:buNone/>
            </a:pPr>
            <a:r>
              <a:rPr lang="de-DE" sz="1600" dirty="0"/>
              <a:t>9.10.22 Thüringer AfD-Politiker Winterstein auf einer Stele des Mahnmals für die ermordeten Juden Europas in Berlin</a:t>
            </a:r>
          </a:p>
          <a:p>
            <a:pPr marL="0" indent="0">
              <a:buNone/>
            </a:pPr>
            <a:r>
              <a:rPr lang="de-DE" sz="1600" dirty="0"/>
              <a:t>11.10.22 In einem – inzwischen gelöschten Tweet weist er die Anschuldigung von Antisemitismus weit von sich.</a:t>
            </a:r>
          </a:p>
          <a:p>
            <a:pPr marL="0" indent="0">
              <a:buNone/>
            </a:pPr>
            <a:r>
              <a:rPr lang="de-DE" sz="1600" dirty="0"/>
              <a:t>12.10.22 Winterstein tritt von seinem Amt als AFD-Kreisvorsitzender Sonneberg zurück</a:t>
            </a:r>
          </a:p>
          <a:p>
            <a:pPr marL="0" indent="0">
              <a:buNone/>
            </a:pPr>
            <a:endParaRPr lang="de-DE" sz="1600" dirty="0"/>
          </a:p>
          <a:p>
            <a:pPr marL="0" indent="0">
              <a:buNone/>
            </a:pPr>
            <a:endParaRPr lang="de-DE" sz="1600" dirty="0"/>
          </a:p>
        </p:txBody>
      </p:sp>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5CEA1AFA-3E81-87D2-2F00-39FB39A90313}"/>
                  </a:ext>
                </a:extLst>
              </p14:cNvPr>
              <p14:cNvContentPartPr/>
              <p14:nvPr/>
            </p14:nvContentPartPr>
            <p14:xfrm>
              <a:off x="3671175" y="3509915"/>
              <a:ext cx="2530069" cy="774342"/>
            </p14:xfrm>
          </p:contentPart>
        </mc:Choice>
        <mc:Fallback>
          <p:pic>
            <p:nvPicPr>
              <p:cNvPr id="11" name="Freihand 10">
                <a:extLst>
                  <a:ext uri="{FF2B5EF4-FFF2-40B4-BE49-F238E27FC236}">
                    <a16:creationId xmlns:a16="http://schemas.microsoft.com/office/drawing/2014/main" id="{5CEA1AFA-3E81-87D2-2F00-39FB39A90313}"/>
                  </a:ext>
                </a:extLst>
              </p:cNvPr>
              <p:cNvPicPr/>
              <p:nvPr/>
            </p:nvPicPr>
            <p:blipFill>
              <a:blip r:embed="rId6"/>
              <a:stretch>
                <a:fillRect/>
              </a:stretch>
            </p:blipFill>
            <p:spPr>
              <a:xfrm>
                <a:off x="3617535" y="3401918"/>
                <a:ext cx="2637709" cy="989977"/>
              </a:xfrm>
              <a:prstGeom prst="rect">
                <a:avLst/>
              </a:prstGeom>
            </p:spPr>
          </p:pic>
        </mc:Fallback>
      </mc:AlternateContent>
      <p:sp>
        <p:nvSpPr>
          <p:cNvPr id="21" name="Datumsplatzhalter 20">
            <a:extLst>
              <a:ext uri="{FF2B5EF4-FFF2-40B4-BE49-F238E27FC236}">
                <a16:creationId xmlns:a16="http://schemas.microsoft.com/office/drawing/2014/main" id="{45C41D68-258B-FB25-9E09-1A7B31BE3892}"/>
              </a:ext>
            </a:extLst>
          </p:cNvPr>
          <p:cNvSpPr>
            <a:spLocks noGrp="1"/>
          </p:cNvSpPr>
          <p:nvPr>
            <p:ph type="dt" sz="half" idx="10"/>
          </p:nvPr>
        </p:nvSpPr>
        <p:spPr/>
        <p:txBody>
          <a:bodyPr/>
          <a:lstStyle/>
          <a:p>
            <a:fld id="{3529D1B4-3E68-46E1-BF09-07EFDED10D99}" type="datetime1">
              <a:rPr lang="de-DE" smtClean="0"/>
              <a:t>20.10.2022</a:t>
            </a:fld>
            <a:endParaRPr lang="de-DE"/>
          </a:p>
        </p:txBody>
      </p:sp>
      <p:sp>
        <p:nvSpPr>
          <p:cNvPr id="22" name="Fußzeilenplatzhalter 21">
            <a:extLst>
              <a:ext uri="{FF2B5EF4-FFF2-40B4-BE49-F238E27FC236}">
                <a16:creationId xmlns:a16="http://schemas.microsoft.com/office/drawing/2014/main" id="{BE215129-4D2C-5574-D4F4-52429574B0A0}"/>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32143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2E8B0-6360-4FAD-9DDA-F49D7943C043}"/>
              </a:ext>
            </a:extLst>
          </p:cNvPr>
          <p:cNvSpPr>
            <a:spLocks noGrp="1"/>
          </p:cNvSpPr>
          <p:nvPr>
            <p:ph type="title"/>
          </p:nvPr>
        </p:nvSpPr>
        <p:spPr>
          <a:xfrm>
            <a:off x="838200" y="365125"/>
            <a:ext cx="10515600" cy="1325563"/>
          </a:xfrm>
        </p:spPr>
        <p:txBody>
          <a:bodyPr>
            <a:normAutofit fontScale="90000"/>
          </a:bodyPr>
          <a:lstStyle/>
          <a:p>
            <a:br>
              <a:rPr lang="de-DE" dirty="0"/>
            </a:br>
            <a:br>
              <a:rPr lang="de-DE" dirty="0"/>
            </a:br>
            <a:br>
              <a:rPr lang="de-DE" dirty="0"/>
            </a:br>
            <a:br>
              <a:rPr lang="de-DE" dirty="0"/>
            </a:br>
            <a:r>
              <a:rPr lang="de-DE" dirty="0"/>
              <a:t>Antisemitismus – ohne Juden</a:t>
            </a:r>
            <a:br>
              <a:rPr lang="de-DE" dirty="0"/>
            </a:br>
            <a:endParaRPr lang="de-DE" dirty="0"/>
          </a:p>
        </p:txBody>
      </p:sp>
      <p:sp>
        <p:nvSpPr>
          <p:cNvPr id="3" name="Inhaltsplatzhalter 2">
            <a:extLst>
              <a:ext uri="{FF2B5EF4-FFF2-40B4-BE49-F238E27FC236}">
                <a16:creationId xmlns:a16="http://schemas.microsoft.com/office/drawing/2014/main" id="{256DCC8B-8891-4F12-8D0B-3AFB26CE2E0B}"/>
              </a:ext>
            </a:extLst>
          </p:cNvPr>
          <p:cNvSpPr>
            <a:spLocks noGrp="1"/>
          </p:cNvSpPr>
          <p:nvPr>
            <p:ph idx="1"/>
          </p:nvPr>
        </p:nvSpPr>
        <p:spPr>
          <a:xfrm>
            <a:off x="1017361" y="2347912"/>
            <a:ext cx="6288314" cy="3533775"/>
          </a:xfrm>
        </p:spPr>
        <p:txBody>
          <a:bodyPr>
            <a:normAutofit fontScale="77500" lnSpcReduction="20000"/>
          </a:bodyPr>
          <a:lstStyle/>
          <a:p>
            <a:pPr marL="0" indent="0">
              <a:buNone/>
            </a:pPr>
            <a:r>
              <a:rPr lang="de-DE" sz="2800" dirty="0">
                <a:effectLst/>
                <a:latin typeface="Calibri" panose="020F0502020204030204" pitchFamily="34" charset="0"/>
                <a:ea typeface="Calibri" panose="020F0502020204030204" pitchFamily="34" charset="0"/>
                <a:cs typeface="Times New Roman" panose="02020603050405020304" pitchFamily="18" charset="0"/>
              </a:rPr>
              <a:t>Historisches Beispiel: </a:t>
            </a: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„Adressbewegung“ (ab 1848) gegen die rechtliche Gleichstellung der Juden, die in der Petition der Schwäbischen </a:t>
            </a:r>
            <a:r>
              <a:rPr lang="de-DE" dirty="0" err="1">
                <a:latin typeface="Calibri" panose="020F0502020204030204" pitchFamily="34" charset="0"/>
                <a:ea typeface="Calibri" panose="020F0502020204030204" pitchFamily="34" charset="0"/>
                <a:cs typeface="Times New Roman" panose="02020603050405020304" pitchFamily="18" charset="0"/>
              </a:rPr>
              <a:t>Judenschaft</a:t>
            </a:r>
            <a:r>
              <a:rPr lang="de-DE" dirty="0">
                <a:latin typeface="Calibri" panose="020F0502020204030204" pitchFamily="34" charset="0"/>
                <a:ea typeface="Calibri" panose="020F0502020204030204" pitchFamily="34" charset="0"/>
                <a:cs typeface="Times New Roman" panose="02020603050405020304" pitchFamily="18" charset="0"/>
              </a:rPr>
              <a:t> (Verf. David Bauer) (1846) gefordert wird. </a:t>
            </a:r>
          </a:p>
          <a:p>
            <a:pPr>
              <a:buFontTx/>
              <a:buChar char="-"/>
            </a:pPr>
            <a:r>
              <a:rPr lang="de-DE" dirty="0">
                <a:latin typeface="Calibri" panose="020F0502020204030204" pitchFamily="34" charset="0"/>
                <a:ea typeface="Calibri" panose="020F0502020204030204" pitchFamily="34" charset="0"/>
                <a:cs typeface="Times New Roman" panose="02020603050405020304" pitchFamily="18" charset="0"/>
              </a:rPr>
              <a:t>Nur eine  „Adresse“ aus einer jüdischen Landgemeinde in Schwaben (</a:t>
            </a:r>
            <a:r>
              <a:rPr lang="de-DE" dirty="0" err="1">
                <a:latin typeface="Calibri" panose="020F0502020204030204" pitchFamily="34" charset="0"/>
                <a:ea typeface="Calibri" panose="020F0502020204030204" pitchFamily="34" charset="0"/>
                <a:cs typeface="Times New Roman" panose="02020603050405020304" pitchFamily="18" charset="0"/>
              </a:rPr>
              <a:t>Fischach</a:t>
            </a:r>
            <a:r>
              <a:rPr lang="de-DE" dirty="0">
                <a:latin typeface="Calibri" panose="020F0502020204030204" pitchFamily="34" charset="0"/>
                <a:ea typeface="Calibri" panose="020F0502020204030204" pitchFamily="34" charset="0"/>
                <a:cs typeface="Times New Roman" panose="02020603050405020304" pitchFamily="18" charset="0"/>
              </a:rPr>
              <a:t>) </a:t>
            </a:r>
          </a:p>
          <a:p>
            <a:pPr>
              <a:buFontTx/>
              <a:buChar char="-"/>
            </a:pPr>
            <a:r>
              <a:rPr lang="de-DE" dirty="0">
                <a:latin typeface="Calibri" panose="020F0502020204030204" pitchFamily="34" charset="0"/>
                <a:ea typeface="Calibri" panose="020F0502020204030204" pitchFamily="34" charset="0"/>
                <a:cs typeface="Times New Roman" panose="02020603050405020304" pitchFamily="18" charset="0"/>
              </a:rPr>
              <a:t>Die zahlreichsten und übelsten „Adressen“ kamen aus Regionen ohne jüdischen Bevölkerungsanteil</a:t>
            </a:r>
          </a:p>
          <a:p>
            <a:pPr marL="0" indent="0">
              <a:buNone/>
            </a:pPr>
            <a:r>
              <a:rPr lang="de-DE"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Antisemitische Einstellungen basieren nicht auf Erfahrungen mit Jüdinnen und Juden, sondern sind ein gedankliches Konstrukt</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851EE7E3-BF00-4EBA-892B-E5C68450BE95}"/>
              </a:ext>
            </a:extLst>
          </p:cNvPr>
          <p:cNvPicPr>
            <a:picLocks noChangeAspect="1"/>
          </p:cNvPicPr>
          <p:nvPr/>
        </p:nvPicPr>
        <p:blipFill>
          <a:blip r:embed="rId3"/>
          <a:stretch>
            <a:fillRect/>
          </a:stretch>
        </p:blipFill>
        <p:spPr>
          <a:xfrm>
            <a:off x="838200" y="65288"/>
            <a:ext cx="10516511" cy="1231499"/>
          </a:xfrm>
          <a:prstGeom prst="rect">
            <a:avLst/>
          </a:prstGeom>
        </p:spPr>
      </p:pic>
      <p:sp>
        <p:nvSpPr>
          <p:cNvPr id="7" name="Foliennummernplatzhalter 6">
            <a:extLst>
              <a:ext uri="{FF2B5EF4-FFF2-40B4-BE49-F238E27FC236}">
                <a16:creationId xmlns:a16="http://schemas.microsoft.com/office/drawing/2014/main" id="{4AEEF4FE-3306-4293-B53E-690ED432C90D}"/>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6</a:t>
            </a:fld>
            <a:endParaRPr lang="de-DE"/>
          </a:p>
        </p:txBody>
      </p:sp>
      <p:sp>
        <p:nvSpPr>
          <p:cNvPr id="8" name="Datumsplatzhalter 7">
            <a:extLst>
              <a:ext uri="{FF2B5EF4-FFF2-40B4-BE49-F238E27FC236}">
                <a16:creationId xmlns:a16="http://schemas.microsoft.com/office/drawing/2014/main" id="{B08BCAAC-2DAF-768C-CC31-980A11FBF2BB}"/>
              </a:ext>
            </a:extLst>
          </p:cNvPr>
          <p:cNvSpPr>
            <a:spLocks noGrp="1"/>
          </p:cNvSpPr>
          <p:nvPr>
            <p:ph type="dt" sz="half" idx="10"/>
          </p:nvPr>
        </p:nvSpPr>
        <p:spPr/>
        <p:txBody>
          <a:bodyPr/>
          <a:lstStyle/>
          <a:p>
            <a:fld id="{E66B50A7-030F-4083-BE36-F120F7382347}" type="datetime1">
              <a:rPr lang="de-DE" smtClean="0"/>
              <a:t>20.10.2022</a:t>
            </a:fld>
            <a:endParaRPr lang="de-DE"/>
          </a:p>
        </p:txBody>
      </p:sp>
      <p:sp>
        <p:nvSpPr>
          <p:cNvPr id="9" name="Fußzeilenplatzhalter 8">
            <a:extLst>
              <a:ext uri="{FF2B5EF4-FFF2-40B4-BE49-F238E27FC236}">
                <a16:creationId xmlns:a16="http://schemas.microsoft.com/office/drawing/2014/main" id="{94AD540A-2392-545A-1948-DDF47789020C}"/>
              </a:ext>
            </a:extLst>
          </p:cNvPr>
          <p:cNvSpPr>
            <a:spLocks noGrp="1"/>
          </p:cNvSpPr>
          <p:nvPr>
            <p:ph type="ftr" sz="quarter" idx="11"/>
          </p:nvPr>
        </p:nvSpPr>
        <p:spPr/>
        <p:txBody>
          <a:bodyPr/>
          <a:lstStyle/>
          <a:p>
            <a:r>
              <a:rPr lang="de-DE"/>
              <a:t>Qualifizierungskurs 2022</a:t>
            </a:r>
          </a:p>
        </p:txBody>
      </p:sp>
      <p:graphicFrame>
        <p:nvGraphicFramePr>
          <p:cNvPr id="12" name="Objekt 11">
            <a:extLst>
              <a:ext uri="{FF2B5EF4-FFF2-40B4-BE49-F238E27FC236}">
                <a16:creationId xmlns:a16="http://schemas.microsoft.com/office/drawing/2014/main" id="{93A471B4-CD80-1CF8-737E-C521DEF91A6A}"/>
              </a:ext>
            </a:extLst>
          </p:cNvPr>
          <p:cNvGraphicFramePr>
            <a:graphicFrameLocks noChangeAspect="1"/>
          </p:cNvGraphicFramePr>
          <p:nvPr>
            <p:extLst>
              <p:ext uri="{D42A27DB-BD31-4B8C-83A1-F6EECF244321}">
                <p14:modId xmlns:p14="http://schemas.microsoft.com/office/powerpoint/2010/main" val="100145521"/>
              </p:ext>
            </p:extLst>
          </p:nvPr>
        </p:nvGraphicFramePr>
        <p:xfrm>
          <a:off x="7583714" y="957262"/>
          <a:ext cx="3514725" cy="5581650"/>
        </p:xfrm>
        <a:graphic>
          <a:graphicData uri="http://schemas.openxmlformats.org/presentationml/2006/ole">
            <mc:AlternateContent xmlns:mc="http://schemas.openxmlformats.org/markup-compatibility/2006">
              <mc:Choice xmlns:v="urn:schemas-microsoft-com:vml" Requires="v">
                <p:oleObj name="Acrobat Document" r:id="rId4" imgW="3514477" imgH="5581616" progId="Acrobat.Document.DC">
                  <p:embed/>
                </p:oleObj>
              </mc:Choice>
              <mc:Fallback>
                <p:oleObj name="Acrobat Document" r:id="rId4" imgW="3514477" imgH="5581616" progId="Acrobat.Document.DC">
                  <p:embed/>
                  <p:pic>
                    <p:nvPicPr>
                      <p:cNvPr id="0" name=""/>
                      <p:cNvPicPr/>
                      <p:nvPr/>
                    </p:nvPicPr>
                    <p:blipFill>
                      <a:blip r:embed="rId5"/>
                      <a:stretch>
                        <a:fillRect/>
                      </a:stretch>
                    </p:blipFill>
                    <p:spPr>
                      <a:xfrm>
                        <a:off x="7583714" y="957262"/>
                        <a:ext cx="3514725" cy="5581650"/>
                      </a:xfrm>
                      <a:prstGeom prst="rect">
                        <a:avLst/>
                      </a:prstGeom>
                    </p:spPr>
                  </p:pic>
                </p:oleObj>
              </mc:Fallback>
            </mc:AlternateContent>
          </a:graphicData>
        </a:graphic>
      </p:graphicFrame>
    </p:spTree>
    <p:extLst>
      <p:ext uri="{BB962C8B-B14F-4D97-AF65-F5344CB8AC3E}">
        <p14:creationId xmlns:p14="http://schemas.microsoft.com/office/powerpoint/2010/main" val="23003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pic>
        <p:nvPicPr>
          <p:cNvPr id="4" name="Grafik 3">
            <a:extLst>
              <a:ext uri="{FF2B5EF4-FFF2-40B4-BE49-F238E27FC236}">
                <a16:creationId xmlns:a16="http://schemas.microsoft.com/office/drawing/2014/main" id="{20DC067E-3B34-4350-9CE3-CA5A9921F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776" y="2084791"/>
            <a:ext cx="6550552" cy="4454121"/>
          </a:xfrm>
          <a:prstGeom prst="rect">
            <a:avLst/>
          </a:prstGeom>
        </p:spPr>
      </p:pic>
      <p:sp>
        <p:nvSpPr>
          <p:cNvPr id="7" name="Textfeld 6">
            <a:extLst>
              <a:ext uri="{FF2B5EF4-FFF2-40B4-BE49-F238E27FC236}">
                <a16:creationId xmlns:a16="http://schemas.microsoft.com/office/drawing/2014/main" id="{2795D9BC-8F5E-45B1-A111-548C2A0B107B}"/>
              </a:ext>
            </a:extLst>
          </p:cNvPr>
          <p:cNvSpPr txBox="1"/>
          <p:nvPr/>
        </p:nvSpPr>
        <p:spPr>
          <a:xfrm flipH="1">
            <a:off x="838200" y="1795245"/>
            <a:ext cx="10614662" cy="400110"/>
          </a:xfrm>
          <a:prstGeom prst="rect">
            <a:avLst/>
          </a:prstGeom>
          <a:noFill/>
        </p:spPr>
        <p:txBody>
          <a:bodyPr wrap="square" rtlCol="0">
            <a:spAutoFit/>
          </a:bodyPr>
          <a:lstStyle/>
          <a:p>
            <a:pPr algn="ctr"/>
            <a:r>
              <a:rPr lang="de-DE" sz="2000" dirty="0"/>
              <a:t>Formen gruppenbezogener</a:t>
            </a:r>
            <a:r>
              <a:rPr lang="de-DE" dirty="0"/>
              <a:t> Menschenfeindlichkeit</a:t>
            </a:r>
          </a:p>
        </p:txBody>
      </p:sp>
      <p:sp>
        <p:nvSpPr>
          <p:cNvPr id="10" name="Foliennummernplatzhalter 9">
            <a:extLst>
              <a:ext uri="{FF2B5EF4-FFF2-40B4-BE49-F238E27FC236}">
                <a16:creationId xmlns:a16="http://schemas.microsoft.com/office/drawing/2014/main" id="{9CA10E41-64FF-47DA-9D5B-9793E722AD6C}"/>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7</a:t>
            </a:fld>
            <a:endParaRPr lang="de-DE"/>
          </a:p>
        </p:txBody>
      </p:sp>
      <p:sp>
        <p:nvSpPr>
          <p:cNvPr id="3" name="Datumsplatzhalter 2">
            <a:extLst>
              <a:ext uri="{FF2B5EF4-FFF2-40B4-BE49-F238E27FC236}">
                <a16:creationId xmlns:a16="http://schemas.microsoft.com/office/drawing/2014/main" id="{777B2FFE-5813-BBD4-CB3B-063111CC588C}"/>
              </a:ext>
            </a:extLst>
          </p:cNvPr>
          <p:cNvSpPr>
            <a:spLocks noGrp="1"/>
          </p:cNvSpPr>
          <p:nvPr>
            <p:ph type="dt" sz="half" idx="10"/>
          </p:nvPr>
        </p:nvSpPr>
        <p:spPr/>
        <p:txBody>
          <a:bodyPr/>
          <a:lstStyle/>
          <a:p>
            <a:fld id="{8BD22597-24D9-4D30-B5F9-C5EC56F2C4D2}" type="datetime1">
              <a:rPr lang="de-DE" smtClean="0"/>
              <a:t>20.10.2022</a:t>
            </a:fld>
            <a:endParaRPr lang="de-DE"/>
          </a:p>
        </p:txBody>
      </p:sp>
      <p:sp>
        <p:nvSpPr>
          <p:cNvPr id="6" name="Fußzeilenplatzhalter 5">
            <a:extLst>
              <a:ext uri="{FF2B5EF4-FFF2-40B4-BE49-F238E27FC236}">
                <a16:creationId xmlns:a16="http://schemas.microsoft.com/office/drawing/2014/main" id="{077B9A55-C295-B481-41F5-AFE1D2623A2A}"/>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162172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3" name="Textfeld 2">
            <a:extLst>
              <a:ext uri="{FF2B5EF4-FFF2-40B4-BE49-F238E27FC236}">
                <a16:creationId xmlns:a16="http://schemas.microsoft.com/office/drawing/2014/main" id="{65F12D68-20AE-4B26-A9DF-7A2D39549CAB}"/>
              </a:ext>
            </a:extLst>
          </p:cNvPr>
          <p:cNvSpPr txBox="1"/>
          <p:nvPr/>
        </p:nvSpPr>
        <p:spPr>
          <a:xfrm>
            <a:off x="838200" y="2390274"/>
            <a:ext cx="10583779" cy="2862322"/>
          </a:xfrm>
          <a:prstGeom prst="rect">
            <a:avLst/>
          </a:prstGeom>
          <a:noFill/>
        </p:spPr>
        <p:txBody>
          <a:bodyPr wrap="square" rtlCol="0">
            <a:spAutoFit/>
          </a:bodyPr>
          <a:lstStyle/>
          <a:p>
            <a:r>
              <a:rPr lang="de-DE" sz="2400" dirty="0"/>
              <a:t>Antisemitismus als Syndrom</a:t>
            </a:r>
            <a:endParaRPr lang="de-DE" sz="3200" dirty="0"/>
          </a:p>
          <a:p>
            <a:r>
              <a:rPr lang="de-DE" sz="2400" dirty="0"/>
              <a:t>Wie andere Formen der GMF – ein gedankliches Konstrukt zur eigenen psychischen Stabilisierung</a:t>
            </a:r>
            <a:r>
              <a:rPr lang="de-DE" sz="2000" dirty="0"/>
              <a:t> </a:t>
            </a:r>
          </a:p>
          <a:p>
            <a:endParaRPr lang="de-DE" sz="2400" dirty="0"/>
          </a:p>
          <a:p>
            <a:r>
              <a:rPr lang="de-DE" sz="2400" dirty="0"/>
              <a:t>Besonderheit des Antisemitismus im Unterschied zu anderen Formen von GMF:</a:t>
            </a:r>
          </a:p>
          <a:p>
            <a:r>
              <a:rPr lang="de-DE" sz="2400" dirty="0"/>
              <a:t>Zuschreibung von Macht und Einfluss</a:t>
            </a:r>
          </a:p>
          <a:p>
            <a:endParaRPr lang="de-DE" dirty="0"/>
          </a:p>
          <a:p>
            <a:endParaRPr lang="de-DE" dirty="0"/>
          </a:p>
        </p:txBody>
      </p:sp>
      <p:sp>
        <p:nvSpPr>
          <p:cNvPr id="7" name="Foliennummernplatzhalter 6">
            <a:extLst>
              <a:ext uri="{FF2B5EF4-FFF2-40B4-BE49-F238E27FC236}">
                <a16:creationId xmlns:a16="http://schemas.microsoft.com/office/drawing/2014/main" id="{A3864F2F-5F23-4AC9-84D7-DD5962334916}"/>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8</a:t>
            </a:fld>
            <a:endParaRPr lang="de-DE"/>
          </a:p>
        </p:txBody>
      </p:sp>
      <p:sp>
        <p:nvSpPr>
          <p:cNvPr id="8" name="Datumsplatzhalter 7">
            <a:extLst>
              <a:ext uri="{FF2B5EF4-FFF2-40B4-BE49-F238E27FC236}">
                <a16:creationId xmlns:a16="http://schemas.microsoft.com/office/drawing/2014/main" id="{9DD1348E-0CA2-CF5A-948E-57CC4D74B1BE}"/>
              </a:ext>
            </a:extLst>
          </p:cNvPr>
          <p:cNvSpPr>
            <a:spLocks noGrp="1"/>
          </p:cNvSpPr>
          <p:nvPr>
            <p:ph type="dt" sz="half" idx="10"/>
          </p:nvPr>
        </p:nvSpPr>
        <p:spPr/>
        <p:txBody>
          <a:bodyPr/>
          <a:lstStyle/>
          <a:p>
            <a:fld id="{2DBCA02C-6B34-4B8E-9182-DF7C15039ED8}" type="datetime1">
              <a:rPr lang="de-DE" smtClean="0"/>
              <a:t>20.10.2022</a:t>
            </a:fld>
            <a:endParaRPr lang="de-DE"/>
          </a:p>
        </p:txBody>
      </p:sp>
      <p:sp>
        <p:nvSpPr>
          <p:cNvPr id="9" name="Fußzeilenplatzhalter 8">
            <a:extLst>
              <a:ext uri="{FF2B5EF4-FFF2-40B4-BE49-F238E27FC236}">
                <a16:creationId xmlns:a16="http://schemas.microsoft.com/office/drawing/2014/main" id="{29A842C3-691F-FE01-61B2-EC92C8D9CF81}"/>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5137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2FB89-5BAA-41B6-A2CD-53296F88AD29}"/>
              </a:ext>
            </a:extLst>
          </p:cNvPr>
          <p:cNvSpPr>
            <a:spLocks noGrp="1"/>
          </p:cNvSpPr>
          <p:nvPr>
            <p:ph type="title"/>
          </p:nvPr>
        </p:nvSpPr>
        <p:spPr>
          <a:xfrm>
            <a:off x="838200" y="365125"/>
            <a:ext cx="10515600" cy="1325563"/>
          </a:xfrm>
        </p:spPr>
        <p:txBody>
          <a:bodyPr/>
          <a:lstStyle/>
          <a:p>
            <a:endParaRPr lang="de-DE" dirty="0"/>
          </a:p>
        </p:txBody>
      </p:sp>
      <p:pic>
        <p:nvPicPr>
          <p:cNvPr id="5" name="Inhaltsplatzhalter 4">
            <a:extLst>
              <a:ext uri="{FF2B5EF4-FFF2-40B4-BE49-F238E27FC236}">
                <a16:creationId xmlns:a16="http://schemas.microsoft.com/office/drawing/2014/main" id="{51381C22-2431-477E-9E6F-D0119FDF1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515600" cy="1230405"/>
          </a:xfrm>
        </p:spPr>
      </p:pic>
      <p:sp>
        <p:nvSpPr>
          <p:cNvPr id="3" name="Textfeld 2">
            <a:extLst>
              <a:ext uri="{FF2B5EF4-FFF2-40B4-BE49-F238E27FC236}">
                <a16:creationId xmlns:a16="http://schemas.microsoft.com/office/drawing/2014/main" id="{65F12D68-20AE-4B26-A9DF-7A2D39549CAB}"/>
              </a:ext>
            </a:extLst>
          </p:cNvPr>
          <p:cNvSpPr txBox="1"/>
          <p:nvPr/>
        </p:nvSpPr>
        <p:spPr>
          <a:xfrm>
            <a:off x="838200" y="2390274"/>
            <a:ext cx="10583779" cy="3970318"/>
          </a:xfrm>
          <a:prstGeom prst="rect">
            <a:avLst/>
          </a:prstGeom>
          <a:noFill/>
        </p:spPr>
        <p:txBody>
          <a:bodyPr wrap="square" rtlCol="0">
            <a:spAutoFit/>
          </a:bodyPr>
          <a:lstStyle/>
          <a:p>
            <a:pPr marL="342900" indent="-342900">
              <a:buAutoNum type="arabicPeriod"/>
            </a:pPr>
            <a:r>
              <a:rPr lang="de-DE" sz="2400" dirty="0"/>
              <a:t>Polarisierung – „Othering“ :</a:t>
            </a:r>
          </a:p>
          <a:p>
            <a:r>
              <a:rPr lang="de-DE" sz="2400" dirty="0"/>
              <a:t>     „Wir (die Christen, die Nichtjuden) – die Juden“</a:t>
            </a:r>
          </a:p>
          <a:p>
            <a:r>
              <a:rPr lang="de-DE" sz="2400" dirty="0"/>
              <a:t>2.  Abwertung, Sündenbockfunktion:</a:t>
            </a:r>
            <a:br>
              <a:rPr lang="de-DE" sz="2400" dirty="0"/>
            </a:br>
            <a:r>
              <a:rPr lang="de-DE" sz="2400" dirty="0"/>
              <a:t>     „Eine (jüdische) Weltverschwörung ist schuld an Corona“</a:t>
            </a:r>
          </a:p>
          <a:p>
            <a:pPr marL="457200" indent="-457200">
              <a:buAutoNum type="arabicPeriod" startAt="3"/>
            </a:pPr>
            <a:r>
              <a:rPr lang="de-DE" sz="2400" dirty="0" err="1"/>
              <a:t>Empathieverlust</a:t>
            </a:r>
            <a:endParaRPr lang="de-DE" sz="2400" dirty="0"/>
          </a:p>
          <a:p>
            <a:pPr marL="457200" indent="-457200">
              <a:buAutoNum type="arabicPeriod" startAt="4"/>
            </a:pPr>
            <a:r>
              <a:rPr lang="de-DE" sz="2400" dirty="0"/>
              <a:t>Brutalisierung</a:t>
            </a:r>
          </a:p>
          <a:p>
            <a:r>
              <a:rPr lang="de-DE" sz="2400" dirty="0"/>
              <a:t>       Z.B. Posts in sozialen Medien</a:t>
            </a:r>
          </a:p>
          <a:p>
            <a:pPr marL="457200" indent="-457200">
              <a:buAutoNum type="arabicPeriod" startAt="5"/>
            </a:pPr>
            <a:r>
              <a:rPr lang="de-DE" sz="2400" dirty="0"/>
              <a:t>Ausschluss</a:t>
            </a:r>
          </a:p>
          <a:p>
            <a:r>
              <a:rPr lang="de-DE" sz="2400" dirty="0"/>
              <a:t>      „Endlösung der Judenfrage“ </a:t>
            </a:r>
          </a:p>
          <a:p>
            <a:pPr marL="342900" indent="-342900">
              <a:buAutoNum type="arabicPeriod"/>
            </a:pPr>
            <a:endParaRPr lang="de-DE" dirty="0"/>
          </a:p>
          <a:p>
            <a:endParaRPr lang="de-DE" dirty="0"/>
          </a:p>
        </p:txBody>
      </p:sp>
      <p:sp>
        <p:nvSpPr>
          <p:cNvPr id="7" name="Foliennummernplatzhalter 6">
            <a:extLst>
              <a:ext uri="{FF2B5EF4-FFF2-40B4-BE49-F238E27FC236}">
                <a16:creationId xmlns:a16="http://schemas.microsoft.com/office/drawing/2014/main" id="{A3864F2F-5F23-4AC9-84D7-DD5962334916}"/>
              </a:ext>
            </a:extLst>
          </p:cNvPr>
          <p:cNvSpPr>
            <a:spLocks noGrp="1"/>
          </p:cNvSpPr>
          <p:nvPr>
            <p:ph type="sldNum" sz="quarter" idx="12"/>
          </p:nvPr>
        </p:nvSpPr>
        <p:spPr>
          <a:xfrm>
            <a:off x="8610600" y="6356350"/>
            <a:ext cx="2743200" cy="365125"/>
          </a:xfrm>
        </p:spPr>
        <p:txBody>
          <a:bodyPr/>
          <a:lstStyle/>
          <a:p>
            <a:fld id="{FAE79D2D-0C8D-4625-BA5A-7FDCFD0796B8}" type="slidenum">
              <a:rPr lang="de-DE" smtClean="0"/>
              <a:t>9</a:t>
            </a:fld>
            <a:endParaRPr lang="de-DE"/>
          </a:p>
        </p:txBody>
      </p:sp>
      <p:sp>
        <p:nvSpPr>
          <p:cNvPr id="8" name="Datumsplatzhalter 7">
            <a:extLst>
              <a:ext uri="{FF2B5EF4-FFF2-40B4-BE49-F238E27FC236}">
                <a16:creationId xmlns:a16="http://schemas.microsoft.com/office/drawing/2014/main" id="{9DD1348E-0CA2-CF5A-948E-57CC4D74B1BE}"/>
              </a:ext>
            </a:extLst>
          </p:cNvPr>
          <p:cNvSpPr>
            <a:spLocks noGrp="1"/>
          </p:cNvSpPr>
          <p:nvPr>
            <p:ph type="dt" sz="half" idx="10"/>
          </p:nvPr>
        </p:nvSpPr>
        <p:spPr/>
        <p:txBody>
          <a:bodyPr/>
          <a:lstStyle/>
          <a:p>
            <a:fld id="{2DBCA02C-6B34-4B8E-9182-DF7C15039ED8}" type="datetime1">
              <a:rPr lang="de-DE" smtClean="0"/>
              <a:t>20.10.2022</a:t>
            </a:fld>
            <a:endParaRPr lang="de-DE"/>
          </a:p>
        </p:txBody>
      </p:sp>
      <p:sp>
        <p:nvSpPr>
          <p:cNvPr id="9" name="Fußzeilenplatzhalter 8">
            <a:extLst>
              <a:ext uri="{FF2B5EF4-FFF2-40B4-BE49-F238E27FC236}">
                <a16:creationId xmlns:a16="http://schemas.microsoft.com/office/drawing/2014/main" id="{29A842C3-691F-FE01-61B2-EC92C8D9CF81}"/>
              </a:ext>
            </a:extLst>
          </p:cNvPr>
          <p:cNvSpPr>
            <a:spLocks noGrp="1"/>
          </p:cNvSpPr>
          <p:nvPr>
            <p:ph type="ftr" sz="quarter" idx="11"/>
          </p:nvPr>
        </p:nvSpPr>
        <p:spPr/>
        <p:txBody>
          <a:bodyPr/>
          <a:lstStyle/>
          <a:p>
            <a:r>
              <a:rPr lang="de-DE"/>
              <a:t>Qualifizierungskurs 2022</a:t>
            </a:r>
          </a:p>
        </p:txBody>
      </p:sp>
    </p:spTree>
    <p:extLst>
      <p:ext uri="{BB962C8B-B14F-4D97-AF65-F5344CB8AC3E}">
        <p14:creationId xmlns:p14="http://schemas.microsoft.com/office/powerpoint/2010/main" val="18509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2408</Words>
  <Application>Microsoft Office PowerPoint</Application>
  <PresentationFormat>Breitbild</PresentationFormat>
  <Paragraphs>214</Paragraphs>
  <Slides>13</Slides>
  <Notes>13</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1" baseType="lpstr">
      <vt:lpstr>Arial</vt:lpstr>
      <vt:lpstr>Calibri</vt:lpstr>
      <vt:lpstr>Calibri Light</vt:lpstr>
      <vt:lpstr>Poppins</vt:lpstr>
      <vt:lpstr>Symbol</vt:lpstr>
      <vt:lpstr>Wingdings</vt:lpstr>
      <vt:lpstr>Office</vt:lpstr>
      <vt:lpstr>Adobe Acrobat Document</vt:lpstr>
      <vt:lpstr>Reden über Antisemitismus  Begriff und sozialpsychologische Bedeutung   Qualifizierungskurs für Besucherdienst F/W am 21.10. 2022</vt:lpstr>
      <vt:lpstr>PowerPoint-Präsentation</vt:lpstr>
      <vt:lpstr>    </vt:lpstr>
      <vt:lpstr>PowerPoint-Präsentation</vt:lpstr>
      <vt:lpstr>   </vt:lpstr>
      <vt:lpstr>    Antisemitismus – ohne Juden </vt:lpstr>
      <vt:lpstr>PowerPoint-Präsentation</vt:lpstr>
      <vt:lpstr>PowerPoint-Präsentation</vt:lpstr>
      <vt:lpstr>PowerPoint-Präsentation</vt:lpstr>
      <vt:lpstr>PowerPoint-Präsentation</vt:lpstr>
      <vt:lpstr>Herzlichen Dank für Ihre Aufmerksamkeit!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Lernort Buttenwiesen</dc:title>
  <dc:creator>bernhard hof</dc:creator>
  <cp:lastModifiedBy>bernhard hof</cp:lastModifiedBy>
  <cp:revision>7</cp:revision>
  <dcterms:created xsi:type="dcterms:W3CDTF">2021-05-12T12:21:05Z</dcterms:created>
  <dcterms:modified xsi:type="dcterms:W3CDTF">2022-10-21T09:13:49Z</dcterms:modified>
</cp:coreProperties>
</file>