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5" r:id="rId2"/>
    <p:sldId id="346" r:id="rId3"/>
    <p:sldId id="347" r:id="rId4"/>
    <p:sldId id="348" r:id="rId5"/>
    <p:sldId id="34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93323-FA9F-42C9-8945-F432760EA9A9}" v="34" dt="2022-07-01T19:10:22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0" y="-240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hard hof" userId="163e338752b87872" providerId="LiveId" clId="{D5D93323-FA9F-42C9-8945-F432760EA9A9}"/>
    <pc:docChg chg="undo custSel addSld delSld modSld sldOrd">
      <pc:chgData name="bernhard hof" userId="163e338752b87872" providerId="LiveId" clId="{D5D93323-FA9F-42C9-8945-F432760EA9A9}" dt="2022-07-01T19:17:11.194" v="2807" actId="20577"/>
      <pc:docMkLst>
        <pc:docMk/>
      </pc:docMkLst>
      <pc:sldChg chg="del">
        <pc:chgData name="bernhard hof" userId="163e338752b87872" providerId="LiveId" clId="{D5D93323-FA9F-42C9-8945-F432760EA9A9}" dt="2022-07-01T09:52:08.576" v="0" actId="2696"/>
        <pc:sldMkLst>
          <pc:docMk/>
          <pc:sldMk cId="2799745581" sldId="342"/>
        </pc:sldMkLst>
      </pc:sldChg>
      <pc:sldChg chg="del">
        <pc:chgData name="bernhard hof" userId="163e338752b87872" providerId="LiveId" clId="{D5D93323-FA9F-42C9-8945-F432760EA9A9}" dt="2022-07-01T09:52:08.576" v="0" actId="2696"/>
        <pc:sldMkLst>
          <pc:docMk/>
          <pc:sldMk cId="2093824884" sldId="343"/>
        </pc:sldMkLst>
      </pc:sldChg>
      <pc:sldChg chg="del">
        <pc:chgData name="bernhard hof" userId="163e338752b87872" providerId="LiveId" clId="{D5D93323-FA9F-42C9-8945-F432760EA9A9}" dt="2022-07-01T09:52:08.576" v="0" actId="2696"/>
        <pc:sldMkLst>
          <pc:docMk/>
          <pc:sldMk cId="4195281354" sldId="344"/>
        </pc:sldMkLst>
      </pc:sldChg>
      <pc:sldChg chg="modSp mod">
        <pc:chgData name="bernhard hof" userId="163e338752b87872" providerId="LiveId" clId="{D5D93323-FA9F-42C9-8945-F432760EA9A9}" dt="2022-07-01T09:53:37.637" v="64" actId="20577"/>
        <pc:sldMkLst>
          <pc:docMk/>
          <pc:sldMk cId="3629891451" sldId="345"/>
        </pc:sldMkLst>
        <pc:spChg chg="mod">
          <ac:chgData name="bernhard hof" userId="163e338752b87872" providerId="LiveId" clId="{D5D93323-FA9F-42C9-8945-F432760EA9A9}" dt="2022-07-01T09:53:37.637" v="64" actId="20577"/>
          <ac:spMkLst>
            <pc:docMk/>
            <pc:sldMk cId="3629891451" sldId="345"/>
            <ac:spMk id="2" creationId="{31CE0E7A-9838-4DF8-BB77-10E4FD4C9595}"/>
          </ac:spMkLst>
        </pc:spChg>
      </pc:sldChg>
      <pc:sldChg chg="addSp delSp modSp add mod">
        <pc:chgData name="bernhard hof" userId="163e338752b87872" providerId="LiveId" clId="{D5D93323-FA9F-42C9-8945-F432760EA9A9}" dt="2022-07-01T16:08:03.377" v="935" actId="22"/>
        <pc:sldMkLst>
          <pc:docMk/>
          <pc:sldMk cId="1952796193" sldId="346"/>
        </pc:sldMkLst>
        <pc:spChg chg="mod">
          <ac:chgData name="bernhard hof" userId="163e338752b87872" providerId="LiveId" clId="{D5D93323-FA9F-42C9-8945-F432760EA9A9}" dt="2022-07-01T16:07:37.264" v="931" actId="6549"/>
          <ac:spMkLst>
            <pc:docMk/>
            <pc:sldMk cId="1952796193" sldId="346"/>
            <ac:spMk id="2" creationId="{31CE0E7A-9838-4DF8-BB77-10E4FD4C9595}"/>
          </ac:spMkLst>
        </pc:spChg>
        <pc:spChg chg="add del mod">
          <ac:chgData name="bernhard hof" userId="163e338752b87872" providerId="LiveId" clId="{D5D93323-FA9F-42C9-8945-F432760EA9A9}" dt="2022-07-01T16:08:03.377" v="935" actId="22"/>
          <ac:spMkLst>
            <pc:docMk/>
            <pc:sldMk cId="1952796193" sldId="346"/>
            <ac:spMk id="10" creationId="{B4D27671-AA05-E929-AF82-E1C0A9B89DB0}"/>
          </ac:spMkLst>
        </pc:spChg>
      </pc:sldChg>
      <pc:sldChg chg="del">
        <pc:chgData name="bernhard hof" userId="163e338752b87872" providerId="LiveId" clId="{D5D93323-FA9F-42C9-8945-F432760EA9A9}" dt="2022-07-01T09:52:08.576" v="0" actId="2696"/>
        <pc:sldMkLst>
          <pc:docMk/>
          <pc:sldMk cId="3675930420" sldId="346"/>
        </pc:sldMkLst>
      </pc:sldChg>
      <pc:sldChg chg="addSp modSp add mod modAnim modNotesTx">
        <pc:chgData name="bernhard hof" userId="163e338752b87872" providerId="LiveId" clId="{D5D93323-FA9F-42C9-8945-F432760EA9A9}" dt="2022-07-01T16:31:57.308" v="1927" actId="20577"/>
        <pc:sldMkLst>
          <pc:docMk/>
          <pc:sldMk cId="2130148779" sldId="347"/>
        </pc:sldMkLst>
        <pc:spChg chg="mod">
          <ac:chgData name="bernhard hof" userId="163e338752b87872" providerId="LiveId" clId="{D5D93323-FA9F-42C9-8945-F432760EA9A9}" dt="2022-07-01T16:28:44.949" v="1700" actId="20577"/>
          <ac:spMkLst>
            <pc:docMk/>
            <pc:sldMk cId="2130148779" sldId="347"/>
            <ac:spMk id="2" creationId="{31CE0E7A-9838-4DF8-BB77-10E4FD4C9595}"/>
          </ac:spMkLst>
        </pc:spChg>
        <pc:spChg chg="add mod">
          <ac:chgData name="bernhard hof" userId="163e338752b87872" providerId="LiveId" clId="{D5D93323-FA9F-42C9-8945-F432760EA9A9}" dt="2022-07-01T16:20:34.044" v="1458" actId="1076"/>
          <ac:spMkLst>
            <pc:docMk/>
            <pc:sldMk cId="2130148779" sldId="347"/>
            <ac:spMk id="10" creationId="{E8AD3D7B-84DC-71D1-F60C-1397901D9FBF}"/>
          </ac:spMkLst>
        </pc:spChg>
        <pc:spChg chg="add mod">
          <ac:chgData name="bernhard hof" userId="163e338752b87872" providerId="LiveId" clId="{D5D93323-FA9F-42C9-8945-F432760EA9A9}" dt="2022-07-01T16:22:33.764" v="1467" actId="1076"/>
          <ac:spMkLst>
            <pc:docMk/>
            <pc:sldMk cId="2130148779" sldId="347"/>
            <ac:spMk id="11" creationId="{C6B2DE5C-63C9-2810-041B-60BCA2138315}"/>
          </ac:spMkLst>
        </pc:spChg>
        <pc:picChg chg="add mod">
          <ac:chgData name="bernhard hof" userId="163e338752b87872" providerId="LiveId" clId="{D5D93323-FA9F-42C9-8945-F432760EA9A9}" dt="2022-07-01T16:20:38.333" v="1459" actId="1076"/>
          <ac:picMkLst>
            <pc:docMk/>
            <pc:sldMk cId="2130148779" sldId="347"/>
            <ac:picMk id="5" creationId="{014E9E58-D7C1-49CE-B345-027A10AD0BA2}"/>
          </ac:picMkLst>
        </pc:picChg>
        <pc:picChg chg="add mod">
          <ac:chgData name="bernhard hof" userId="163e338752b87872" providerId="LiveId" clId="{D5D93323-FA9F-42C9-8945-F432760EA9A9}" dt="2022-07-01T16:22:27.825" v="1466" actId="1076"/>
          <ac:picMkLst>
            <pc:docMk/>
            <pc:sldMk cId="2130148779" sldId="347"/>
            <ac:picMk id="7" creationId="{74E2D450-3A02-669E-D30E-361B462CC0A8}"/>
          </ac:picMkLst>
        </pc:picChg>
      </pc:sldChg>
      <pc:sldChg chg="addSp modSp add mod ord modNotesTx">
        <pc:chgData name="bernhard hof" userId="163e338752b87872" providerId="LiveId" clId="{D5D93323-FA9F-42C9-8945-F432760EA9A9}" dt="2022-07-01T19:17:11.194" v="2807" actId="20577"/>
        <pc:sldMkLst>
          <pc:docMk/>
          <pc:sldMk cId="3042138142" sldId="348"/>
        </pc:sldMkLst>
        <pc:spChg chg="mod">
          <ac:chgData name="bernhard hof" userId="163e338752b87872" providerId="LiveId" clId="{D5D93323-FA9F-42C9-8945-F432760EA9A9}" dt="2022-07-01T19:14:17.394" v="2658" actId="20577"/>
          <ac:spMkLst>
            <pc:docMk/>
            <pc:sldMk cId="3042138142" sldId="348"/>
            <ac:spMk id="2" creationId="{31CE0E7A-9838-4DF8-BB77-10E4FD4C9595}"/>
          </ac:spMkLst>
        </pc:spChg>
        <pc:picChg chg="add mod">
          <ac:chgData name="bernhard hof" userId="163e338752b87872" providerId="LiveId" clId="{D5D93323-FA9F-42C9-8945-F432760EA9A9}" dt="2022-07-01T19:10:25.287" v="2435" actId="1076"/>
          <ac:picMkLst>
            <pc:docMk/>
            <pc:sldMk cId="3042138142" sldId="348"/>
            <ac:picMk id="4" creationId="{99355759-ABB1-EFC7-BFC9-01547080E07A}"/>
          </ac:picMkLst>
        </pc:picChg>
      </pc:sldChg>
      <pc:sldChg chg="addSp delSp modSp add mod">
        <pc:chgData name="bernhard hof" userId="163e338752b87872" providerId="LiveId" clId="{D5D93323-FA9F-42C9-8945-F432760EA9A9}" dt="2022-07-01T19:04:18.907" v="2431" actId="255"/>
        <pc:sldMkLst>
          <pc:docMk/>
          <pc:sldMk cId="3003893167" sldId="349"/>
        </pc:sldMkLst>
        <pc:spChg chg="mod">
          <ac:chgData name="bernhard hof" userId="163e338752b87872" providerId="LiveId" clId="{D5D93323-FA9F-42C9-8945-F432760EA9A9}" dt="2022-07-01T19:04:18.907" v="2431" actId="255"/>
          <ac:spMkLst>
            <pc:docMk/>
            <pc:sldMk cId="3003893167" sldId="349"/>
            <ac:spMk id="2" creationId="{31CE0E7A-9838-4DF8-BB77-10E4FD4C9595}"/>
          </ac:spMkLst>
        </pc:spChg>
        <pc:picChg chg="add del mod">
          <ac:chgData name="bernhard hof" userId="163e338752b87872" providerId="LiveId" clId="{D5D93323-FA9F-42C9-8945-F432760EA9A9}" dt="2022-07-01T18:33:08.657" v="2127" actId="478"/>
          <ac:picMkLst>
            <pc:docMk/>
            <pc:sldMk cId="3003893167" sldId="349"/>
            <ac:picMk id="5" creationId="{E21E15A1-2611-0051-DB9B-DB9E54057BED}"/>
          </ac:picMkLst>
        </pc:picChg>
        <pc:picChg chg="add del mod">
          <ac:chgData name="bernhard hof" userId="163e338752b87872" providerId="LiveId" clId="{D5D93323-FA9F-42C9-8945-F432760EA9A9}" dt="2022-07-01T18:34:02.598" v="2131" actId="478"/>
          <ac:picMkLst>
            <pc:docMk/>
            <pc:sldMk cId="3003893167" sldId="349"/>
            <ac:picMk id="6" creationId="{E1B9F24A-3B0B-FB4D-E76E-5F73EBFD1D22}"/>
          </ac:picMkLst>
        </pc:picChg>
        <pc:picChg chg="add del mod">
          <ac:chgData name="bernhard hof" userId="163e338752b87872" providerId="LiveId" clId="{D5D93323-FA9F-42C9-8945-F432760EA9A9}" dt="2022-07-01T18:34:30.771" v="2135" actId="478"/>
          <ac:picMkLst>
            <pc:docMk/>
            <pc:sldMk cId="3003893167" sldId="349"/>
            <ac:picMk id="7" creationId="{67830EAD-CC11-36F7-3108-A7202C6E9676}"/>
          </ac:picMkLst>
        </pc:picChg>
        <pc:picChg chg="add mod">
          <ac:chgData name="bernhard hof" userId="163e338752b87872" providerId="LiveId" clId="{D5D93323-FA9F-42C9-8945-F432760EA9A9}" dt="2022-07-01T19:03:59.685" v="2430" actId="1076"/>
          <ac:picMkLst>
            <pc:docMk/>
            <pc:sldMk cId="3003893167" sldId="349"/>
            <ac:picMk id="11" creationId="{E21E15A1-2611-0051-DB9B-DB9E54057B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7363-0869-45E9-B073-0DF4F39F5D34}" type="datetimeFigureOut">
              <a:rPr lang="de-DE" smtClean="0"/>
              <a:t>01.07.2022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551C9-1E2C-4F5F-9F32-D2CF256F4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25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My </a:t>
            </a:r>
            <a:r>
              <a:rPr lang="de-DE" dirty="0" err="1"/>
              <a:t>beloved</a:t>
            </a:r>
            <a:r>
              <a:rPr lang="de-DE" dirty="0"/>
              <a:t> </a:t>
            </a:r>
            <a:r>
              <a:rPr lang="de-DE" dirty="0" err="1"/>
              <a:t>husband</a:t>
            </a:r>
            <a:r>
              <a:rPr lang="de-DE" dirty="0"/>
              <a:t> Henry Offner </a:t>
            </a:r>
            <a:r>
              <a:rPr lang="de-DE" dirty="0" err="1"/>
              <a:t>born</a:t>
            </a:r>
            <a:r>
              <a:rPr lang="de-DE" dirty="0"/>
              <a:t> in Buttenwiesen Bavaria 4.2.1816 – 4.4.1892 – von dieser Phase gibt es naturgemäß in Buttenwiesen keine Zeugnisse, aber schriftliche Quellen</a:t>
            </a:r>
          </a:p>
          <a:p>
            <a:r>
              <a:rPr lang="de-DE" dirty="0"/>
              <a:t>Auswanderung in die USA: Keine spezifisch jüdische Besonderheit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551C9-1E2C-4F5F-9F32-D2CF256F418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06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Nicht Industriearbeiter – Juden konnten lesen und schreiben! – hoher Bildungsstand – Handel und Gewerbe, liberale jüdische Gemeinde eher in den Großstädten (auch in Augsburg z.B. – liberale Synagoge)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551C9-1E2C-4F5F-9F32-D2CF256F418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9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Nicht Industriearbeiter – Juden konnten lesen und schreiben! – hoher Bildungsstand – Handel und Gewerbe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551C9-1E2C-4F5F-9F32-D2CF256F418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21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45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04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101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649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16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24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13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6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93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39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53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659A-347D-4092-A509-F77B39E9AA3C}" type="datetimeFigureOut">
              <a:rPr lang="de-DE" smtClean="0"/>
              <a:t>01.07.2022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DD2D-0BC9-46F0-96D5-A0FD780438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2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8" y="406119"/>
            <a:ext cx="2315138" cy="83099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711624" y="2933537"/>
            <a:ext cx="6876764" cy="990927"/>
          </a:xfrm>
        </p:spPr>
        <p:txBody>
          <a:bodyPr>
            <a:noAutofit/>
          </a:bodyPr>
          <a:lstStyle/>
          <a:p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 descr="Ein Bild, das Text, Metallwaren, Stein enthält.&#10;&#10;Automatisch generierte Beschreibung">
            <a:extLst>
              <a:ext uri="{FF2B5EF4-FFF2-40B4-BE49-F238E27FC236}">
                <a16:creationId xmlns:a16="http://schemas.microsoft.com/office/drawing/2014/main" id="{96200A48-1C60-4572-BF64-5358DE5A4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" y="155832"/>
            <a:ext cx="1775429" cy="133157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2E62C36-2F60-4571-BE17-3C6AFE21D3E6}"/>
              </a:ext>
            </a:extLst>
          </p:cNvPr>
          <p:cNvSpPr txBox="1"/>
          <p:nvPr/>
        </p:nvSpPr>
        <p:spPr>
          <a:xfrm>
            <a:off x="2798637" y="313787"/>
            <a:ext cx="652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Jüdisches Erbe Buttenwiesen</a:t>
            </a:r>
            <a:br>
              <a:rPr lang="de-DE" sz="2000" dirty="0"/>
            </a:br>
            <a:r>
              <a:rPr lang="de-DE" sz="2000" dirty="0"/>
              <a:t>Lernort für Toleranz, Menschenwürde und Demokratie / gegen Antisemitismus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CE0E7A-9838-4DF8-BB77-10E4FD4C9595}"/>
              </a:ext>
            </a:extLst>
          </p:cNvPr>
          <p:cNvSpPr txBox="1"/>
          <p:nvPr/>
        </p:nvSpPr>
        <p:spPr>
          <a:xfrm>
            <a:off x="717533" y="1488761"/>
            <a:ext cx="110780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  <a:p>
            <a:pPr algn="ctr"/>
            <a:endParaRPr lang="de-DE" sz="3200" dirty="0"/>
          </a:p>
          <a:p>
            <a:pPr algn="ctr"/>
            <a:r>
              <a:rPr lang="de-DE" sz="6000" dirty="0"/>
              <a:t>Die Heimat verlassen – </a:t>
            </a:r>
          </a:p>
          <a:p>
            <a:pPr algn="ctr"/>
            <a:r>
              <a:rPr lang="de-DE" sz="6000" dirty="0"/>
              <a:t>Wege aus Buttenwiesen</a:t>
            </a:r>
          </a:p>
          <a:p>
            <a:pPr algn="ctr"/>
            <a:endParaRPr lang="de-DE" sz="3200" dirty="0"/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298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8" y="406119"/>
            <a:ext cx="2315138" cy="83099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711624" y="2933537"/>
            <a:ext cx="6876764" cy="990927"/>
          </a:xfrm>
        </p:spPr>
        <p:txBody>
          <a:bodyPr>
            <a:noAutofit/>
          </a:bodyPr>
          <a:lstStyle/>
          <a:p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 descr="Ein Bild, das Text, Metallwaren, Stein enthält.&#10;&#10;Automatisch generierte Beschreibung">
            <a:extLst>
              <a:ext uri="{FF2B5EF4-FFF2-40B4-BE49-F238E27FC236}">
                <a16:creationId xmlns:a16="http://schemas.microsoft.com/office/drawing/2014/main" id="{96200A48-1C60-4572-BF64-5358DE5A4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" y="155832"/>
            <a:ext cx="1775429" cy="133157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2E62C36-2F60-4571-BE17-3C6AFE21D3E6}"/>
              </a:ext>
            </a:extLst>
          </p:cNvPr>
          <p:cNvSpPr txBox="1"/>
          <p:nvPr/>
        </p:nvSpPr>
        <p:spPr>
          <a:xfrm>
            <a:off x="2798637" y="313787"/>
            <a:ext cx="652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Jüdisches Erbe Buttenwiesen</a:t>
            </a:r>
            <a:br>
              <a:rPr lang="de-DE" sz="2000" dirty="0"/>
            </a:br>
            <a:r>
              <a:rPr lang="de-DE" sz="2000" dirty="0"/>
              <a:t>Lernort für Toleranz, Menschenwürde und Demokratie / gegen Antisemitismus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CE0E7A-9838-4DF8-BB77-10E4FD4C9595}"/>
              </a:ext>
            </a:extLst>
          </p:cNvPr>
          <p:cNvSpPr txBox="1"/>
          <p:nvPr/>
        </p:nvSpPr>
        <p:spPr>
          <a:xfrm>
            <a:off x="717533" y="1488761"/>
            <a:ext cx="1107802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Wege aus Buttenwiesen</a:t>
            </a:r>
          </a:p>
          <a:p>
            <a:endParaRPr lang="de-DE" sz="2000" dirty="0"/>
          </a:p>
          <a:p>
            <a:r>
              <a:rPr lang="de-DE" sz="2000" dirty="0"/>
              <a:t>1811/12: 	353 Jüdinnen und Juden in Buttenwiesen</a:t>
            </a:r>
          </a:p>
          <a:p>
            <a:r>
              <a:rPr lang="de-DE" sz="2000" dirty="0"/>
              <a:t>1910: 		148 Personen</a:t>
            </a:r>
          </a:p>
          <a:p>
            <a:r>
              <a:rPr lang="de-DE" sz="2000" dirty="0"/>
              <a:t>1933:		 ca. 70 Personen</a:t>
            </a:r>
          </a:p>
          <a:p>
            <a:r>
              <a:rPr lang="de-DE" sz="2000" dirty="0"/>
              <a:t>1943:  		„judenfrei“  </a:t>
            </a:r>
          </a:p>
          <a:p>
            <a:endParaRPr lang="de-DE" sz="2000" dirty="0"/>
          </a:p>
          <a:p>
            <a:r>
              <a:rPr lang="de-DE" sz="2000" dirty="0"/>
              <a:t>Phase 1: </a:t>
            </a:r>
          </a:p>
          <a:p>
            <a:r>
              <a:rPr lang="de-DE" sz="2000" dirty="0"/>
              <a:t>1806 Markgrafschaft Burgau </a:t>
            </a:r>
            <a:r>
              <a:rPr lang="de-DE" sz="2000" dirty="0">
                <a:sym typeface="Wingdings" panose="05000000000000000000" pitchFamily="2" charset="2"/>
              </a:rPr>
              <a:t> Königreich Bayern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1813 Judenedikt</a:t>
            </a:r>
          </a:p>
          <a:p>
            <a:r>
              <a:rPr lang="de-DE" sz="2000" dirty="0" err="1"/>
              <a:t>Pushfaktor</a:t>
            </a:r>
            <a:r>
              <a:rPr lang="de-DE" sz="2000" dirty="0"/>
              <a:t>: „Matrikelparagraph“ </a:t>
            </a:r>
          </a:p>
          <a:p>
            <a:r>
              <a:rPr lang="de-DE" sz="2000" dirty="0"/>
              <a:t>Keine Niederlassungsfreiheit, sondern festgelegte Zahl von „Matrikelstellen“ je Gemeinde</a:t>
            </a:r>
          </a:p>
          <a:p>
            <a:r>
              <a:rPr lang="de-DE" sz="2000" dirty="0"/>
              <a:t>D.h.: Nur für einen Nachkommen bestand i.d.R. die Möglichkeit eine eigene Familie zu gründen</a:t>
            </a:r>
          </a:p>
          <a:p>
            <a:pPr algn="ctr"/>
            <a:endParaRPr lang="de-DE" sz="3200" dirty="0"/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5279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8" y="406119"/>
            <a:ext cx="2315138" cy="83099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711624" y="2933537"/>
            <a:ext cx="6876764" cy="990927"/>
          </a:xfrm>
        </p:spPr>
        <p:txBody>
          <a:bodyPr>
            <a:noAutofit/>
          </a:bodyPr>
          <a:lstStyle/>
          <a:p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 descr="Ein Bild, das Text, Metallwaren, Stein enthält.&#10;&#10;Automatisch generierte Beschreibung">
            <a:extLst>
              <a:ext uri="{FF2B5EF4-FFF2-40B4-BE49-F238E27FC236}">
                <a16:creationId xmlns:a16="http://schemas.microsoft.com/office/drawing/2014/main" id="{96200A48-1C60-4572-BF64-5358DE5A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" y="155832"/>
            <a:ext cx="1775429" cy="133157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2E62C36-2F60-4571-BE17-3C6AFE21D3E6}"/>
              </a:ext>
            </a:extLst>
          </p:cNvPr>
          <p:cNvSpPr txBox="1"/>
          <p:nvPr/>
        </p:nvSpPr>
        <p:spPr>
          <a:xfrm>
            <a:off x="2798637" y="313787"/>
            <a:ext cx="652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Jüdisches Erbe Buttenwiesen</a:t>
            </a:r>
            <a:br>
              <a:rPr lang="de-DE" sz="2000" dirty="0"/>
            </a:br>
            <a:r>
              <a:rPr lang="de-DE" sz="2000" dirty="0"/>
              <a:t>Lernort für Toleranz, Menschenwürde und Demokratie / gegen Antisemitismus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CE0E7A-9838-4DF8-BB77-10E4FD4C9595}"/>
              </a:ext>
            </a:extLst>
          </p:cNvPr>
          <p:cNvSpPr txBox="1"/>
          <p:nvPr/>
        </p:nvSpPr>
        <p:spPr>
          <a:xfrm>
            <a:off x="717533" y="1488761"/>
            <a:ext cx="110780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Phase 1: Auswanderung in die USA</a:t>
            </a:r>
          </a:p>
          <a:p>
            <a:endParaRPr lang="de-DE" sz="2000" dirty="0"/>
          </a:p>
          <a:p>
            <a:pPr algn="ctr"/>
            <a:endParaRPr lang="de-DE" sz="3200" dirty="0"/>
          </a:p>
          <a:p>
            <a:pPr algn="ctr"/>
            <a:endParaRPr lang="de-DE" sz="3200" dirty="0"/>
          </a:p>
        </p:txBody>
      </p:sp>
      <p:pic>
        <p:nvPicPr>
          <p:cNvPr id="5" name="Grafik 4" descr="Ein Bild, das Text, draußen, Gruppe, alt enthält.&#10;&#10;Automatisch generierte Beschreibung">
            <a:extLst>
              <a:ext uri="{FF2B5EF4-FFF2-40B4-BE49-F238E27FC236}">
                <a16:creationId xmlns:a16="http://schemas.microsoft.com/office/drawing/2014/main" id="{014E9E58-D7C1-49CE-B345-027A10AD0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3" y="3312981"/>
            <a:ext cx="6972300" cy="3086100"/>
          </a:xfrm>
          <a:prstGeom prst="rect">
            <a:avLst/>
          </a:prstGeom>
        </p:spPr>
      </p:pic>
      <p:pic>
        <p:nvPicPr>
          <p:cNvPr id="7" name="Grafik 6" descr="Ein Bild, das Gebäude, draußen, Gras, Stein enthält.&#10;&#10;Automatisch generierte Beschreibung">
            <a:extLst>
              <a:ext uri="{FF2B5EF4-FFF2-40B4-BE49-F238E27FC236}">
                <a16:creationId xmlns:a16="http://schemas.microsoft.com/office/drawing/2014/main" id="{74E2D450-3A02-669E-D30E-361B462CC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28" y="1237116"/>
            <a:ext cx="2221855" cy="44125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8AD3D7B-84DC-71D1-F60C-1397901D9FBF}"/>
              </a:ext>
            </a:extLst>
          </p:cNvPr>
          <p:cNvSpPr txBox="1"/>
          <p:nvPr/>
        </p:nvSpPr>
        <p:spPr>
          <a:xfrm>
            <a:off x="717533" y="2088465"/>
            <a:ext cx="697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Begründung des Ausreisegesuchs (1838 beim Landgericht Wertingen) des 39jährigen </a:t>
            </a:r>
            <a:r>
              <a:rPr lang="de-DE" dirty="0" err="1"/>
              <a:t>Buttenwieseners</a:t>
            </a:r>
            <a:r>
              <a:rPr lang="de-DE" dirty="0"/>
              <a:t> Wolf Vogel:</a:t>
            </a:r>
            <a:br>
              <a:rPr lang="de-DE" dirty="0"/>
            </a:br>
            <a:r>
              <a:rPr lang="de-DE" dirty="0"/>
              <a:t>„…</a:t>
            </a:r>
            <a:r>
              <a:rPr lang="de-DE" dirty="0" err="1"/>
              <a:t>daß</a:t>
            </a:r>
            <a:r>
              <a:rPr lang="de-DE" dirty="0"/>
              <a:t> mich die Noth dazu bringe, weil ich im Vaterlande bis jetzt eine </a:t>
            </a:r>
            <a:r>
              <a:rPr lang="de-DE" dirty="0" err="1"/>
              <a:t>Ansässigmachung</a:t>
            </a:r>
            <a:r>
              <a:rPr lang="de-DE" dirty="0"/>
              <a:t> nicht erlangen konnte...“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B2DE5C-63C9-2810-041B-60BCA2138315}"/>
              </a:ext>
            </a:extLst>
          </p:cNvPr>
          <p:cNvSpPr txBox="1"/>
          <p:nvPr/>
        </p:nvSpPr>
        <p:spPr>
          <a:xfrm>
            <a:off x="8949728" y="5649678"/>
            <a:ext cx="310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beloved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husband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Henry Offner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Buttenwiesen Bavaria 4.2.1816 – 4.4.1892</a:t>
            </a:r>
          </a:p>
        </p:txBody>
      </p:sp>
    </p:spTree>
    <p:extLst>
      <p:ext uri="{BB962C8B-B14F-4D97-AF65-F5344CB8AC3E}">
        <p14:creationId xmlns:p14="http://schemas.microsoft.com/office/powerpoint/2010/main" val="21301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8" y="406119"/>
            <a:ext cx="2315138" cy="83099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711624" y="2933537"/>
            <a:ext cx="6876764" cy="990927"/>
          </a:xfrm>
        </p:spPr>
        <p:txBody>
          <a:bodyPr>
            <a:noAutofit/>
          </a:bodyPr>
          <a:lstStyle/>
          <a:p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 descr="Ein Bild, das Text, Metallwaren, Stein enthält.&#10;&#10;Automatisch generierte Beschreibung">
            <a:extLst>
              <a:ext uri="{FF2B5EF4-FFF2-40B4-BE49-F238E27FC236}">
                <a16:creationId xmlns:a16="http://schemas.microsoft.com/office/drawing/2014/main" id="{96200A48-1C60-4572-BF64-5358DE5A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" y="155832"/>
            <a:ext cx="1775429" cy="133157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2E62C36-2F60-4571-BE17-3C6AFE21D3E6}"/>
              </a:ext>
            </a:extLst>
          </p:cNvPr>
          <p:cNvSpPr txBox="1"/>
          <p:nvPr/>
        </p:nvSpPr>
        <p:spPr>
          <a:xfrm>
            <a:off x="2798637" y="313787"/>
            <a:ext cx="652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Jüdisches Erbe Buttenwiesen</a:t>
            </a:r>
            <a:br>
              <a:rPr lang="de-DE" sz="2000" dirty="0"/>
            </a:br>
            <a:r>
              <a:rPr lang="de-DE" sz="2000" dirty="0"/>
              <a:t>Lernort für Toleranz, Menschenwürde und Demokratie / gegen Antisemitismus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CE0E7A-9838-4DF8-BB77-10E4FD4C9595}"/>
              </a:ext>
            </a:extLst>
          </p:cNvPr>
          <p:cNvSpPr txBox="1"/>
          <p:nvPr/>
        </p:nvSpPr>
        <p:spPr>
          <a:xfrm>
            <a:off x="717533" y="1488761"/>
            <a:ext cx="1107802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Phase 2: Binnenwanderung in die großen Städte</a:t>
            </a:r>
          </a:p>
          <a:p>
            <a:endParaRPr lang="de-DE" sz="2000" dirty="0"/>
          </a:p>
          <a:p>
            <a:r>
              <a:rPr lang="de-DE" sz="2000" dirty="0"/>
              <a:t>Ab 1850er Jahre, insbesondere ab 1871 – rechtliche Gleichstellung im Deutschen Reich</a:t>
            </a:r>
          </a:p>
          <a:p>
            <a:endParaRPr lang="de-DE" sz="2000" dirty="0"/>
          </a:p>
          <a:p>
            <a:r>
              <a:rPr lang="de-DE" sz="2000" dirty="0" err="1"/>
              <a:t>Pullfaktor</a:t>
            </a:r>
            <a:r>
              <a:rPr lang="de-DE" sz="2000" dirty="0"/>
              <a:t>: </a:t>
            </a:r>
          </a:p>
          <a:p>
            <a:endParaRPr lang="de-DE" sz="2000" dirty="0"/>
          </a:p>
          <a:p>
            <a:r>
              <a:rPr lang="de-DE" sz="2000" dirty="0"/>
              <a:t>Prozess der Industrialisierung</a:t>
            </a:r>
          </a:p>
          <a:p>
            <a:endParaRPr lang="de-DE" sz="2000" dirty="0"/>
          </a:p>
          <a:p>
            <a:r>
              <a:rPr lang="de-DE" sz="2000" dirty="0"/>
              <a:t> </a:t>
            </a:r>
            <a:r>
              <a:rPr lang="de-DE" sz="2000" dirty="0">
                <a:sym typeface="Wingdings" panose="05000000000000000000" pitchFamily="2" charset="2"/>
              </a:rPr>
              <a:t> „</a:t>
            </a:r>
            <a:r>
              <a:rPr lang="de-DE" sz="2000" dirty="0"/>
              <a:t>Landflucht“</a:t>
            </a:r>
          </a:p>
          <a:p>
            <a:endParaRPr lang="de-DE" sz="2000" dirty="0"/>
          </a:p>
          <a:p>
            <a:r>
              <a:rPr lang="de-DE" sz="2000" dirty="0"/>
              <a:t>Bildungs-, Berufs- und Entwicklungschancen</a:t>
            </a:r>
          </a:p>
          <a:p>
            <a:r>
              <a:rPr lang="de-DE" sz="2000" dirty="0"/>
              <a:t>in Großstädten wie Berlin, Wien, München …</a:t>
            </a:r>
          </a:p>
          <a:p>
            <a:endParaRPr lang="de-DE" sz="2000" dirty="0"/>
          </a:p>
          <a:p>
            <a:r>
              <a:rPr lang="de-DE" sz="2000" dirty="0"/>
              <a:t>Kulturelle Zentren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algn="ctr"/>
            <a:endParaRPr lang="de-DE" sz="3200" dirty="0"/>
          </a:p>
          <a:p>
            <a:pPr algn="ctr"/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355759-ABB1-EFC7-BFC9-01547080E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809" y="2927631"/>
            <a:ext cx="6381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3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8" y="406119"/>
            <a:ext cx="2315138" cy="83099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711624" y="2933537"/>
            <a:ext cx="6876764" cy="990927"/>
          </a:xfrm>
        </p:spPr>
        <p:txBody>
          <a:bodyPr>
            <a:noAutofit/>
          </a:bodyPr>
          <a:lstStyle/>
          <a:p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 descr="Ein Bild, das Text, Metallwaren, Stein enthält.&#10;&#10;Automatisch generierte Beschreibung">
            <a:extLst>
              <a:ext uri="{FF2B5EF4-FFF2-40B4-BE49-F238E27FC236}">
                <a16:creationId xmlns:a16="http://schemas.microsoft.com/office/drawing/2014/main" id="{96200A48-1C60-4572-BF64-5358DE5A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" y="155832"/>
            <a:ext cx="1775429" cy="133157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2E62C36-2F60-4571-BE17-3C6AFE21D3E6}"/>
              </a:ext>
            </a:extLst>
          </p:cNvPr>
          <p:cNvSpPr txBox="1"/>
          <p:nvPr/>
        </p:nvSpPr>
        <p:spPr>
          <a:xfrm>
            <a:off x="2798637" y="313787"/>
            <a:ext cx="652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Jüdisches Erbe Buttenwiesen</a:t>
            </a:r>
            <a:br>
              <a:rPr lang="de-DE" sz="2000" dirty="0"/>
            </a:br>
            <a:r>
              <a:rPr lang="de-DE" sz="2000" dirty="0"/>
              <a:t>Lernort für Toleranz, Menschenwürde und Demokratie / gegen Antisemitismus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CE0E7A-9838-4DF8-BB77-10E4FD4C9595}"/>
              </a:ext>
            </a:extLst>
          </p:cNvPr>
          <p:cNvSpPr txBox="1"/>
          <p:nvPr/>
        </p:nvSpPr>
        <p:spPr>
          <a:xfrm>
            <a:off x="717533" y="1488761"/>
            <a:ext cx="11078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Phase 3 ab 1933: </a:t>
            </a:r>
          </a:p>
          <a:p>
            <a:pPr algn="ctr"/>
            <a:r>
              <a:rPr lang="de-DE" sz="3200" dirty="0"/>
              <a:t>Diskriminierung, Entrechtung, Verfolgung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400" dirty="0"/>
              <a:t>Rassistischer Antisemitismus als Staatsdoktrin</a:t>
            </a:r>
          </a:p>
          <a:p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Emigration bis 1939 unter schwierigen Umständen möglich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Deportation 1942 – Ermordung </a:t>
            </a:r>
          </a:p>
          <a:p>
            <a:pPr algn="ctr"/>
            <a:endParaRPr lang="de-DE" sz="3200" dirty="0"/>
          </a:p>
          <a:p>
            <a:pPr algn="ctr"/>
            <a:endParaRPr lang="de-DE" sz="3200" dirty="0"/>
          </a:p>
        </p:txBody>
      </p:sp>
      <p:pic>
        <p:nvPicPr>
          <p:cNvPr id="11" name="Grafik 10" descr="Ein Bild, das Gebäude, draußen, alt, weiß enthält.&#10;&#10;Automatisch generierte Beschreibung">
            <a:extLst>
              <a:ext uri="{FF2B5EF4-FFF2-40B4-BE49-F238E27FC236}">
                <a16:creationId xmlns:a16="http://schemas.microsoft.com/office/drawing/2014/main" id="{E21E15A1-2611-0051-DB9B-DB9E54057B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78766" r="15019" b="7107"/>
          <a:stretch/>
        </p:blipFill>
        <p:spPr bwMode="auto">
          <a:xfrm>
            <a:off x="7352134" y="2975987"/>
            <a:ext cx="4472507" cy="3475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89316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Breitbild</PresentationFormat>
  <Paragraphs>67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Larissa</vt:lpstr>
      <vt:lpstr>       </vt:lpstr>
      <vt:lpstr>       </vt:lpstr>
      <vt:lpstr>       </vt:lpstr>
      <vt:lpstr>       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bernhard hof</dc:creator>
  <cp:lastModifiedBy>bernhard hof</cp:lastModifiedBy>
  <cp:revision>2</cp:revision>
  <dcterms:created xsi:type="dcterms:W3CDTF">2022-04-28T11:02:24Z</dcterms:created>
  <dcterms:modified xsi:type="dcterms:W3CDTF">2022-07-01T19:17:20Z</dcterms:modified>
</cp:coreProperties>
</file>